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media1.jpg" ContentType="video/unknown"/>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2"/>
  </p:notesMasterIdLst>
  <p:sldIdLst>
    <p:sldId id="256" r:id="rId2"/>
    <p:sldId id="271" r:id="rId3"/>
    <p:sldId id="258" r:id="rId4"/>
    <p:sldId id="260" r:id="rId5"/>
    <p:sldId id="259" r:id="rId6"/>
    <p:sldId id="263" r:id="rId7"/>
    <p:sldId id="272" r:id="rId8"/>
    <p:sldId id="265" r:id="rId9"/>
    <p:sldId id="266" r:id="rId10"/>
    <p:sldId id="267" r:id="rId11"/>
    <p:sldId id="268" r:id="rId12"/>
    <p:sldId id="274" r:id="rId13"/>
    <p:sldId id="275"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 id="307" r:id="rId43"/>
    <p:sldId id="308" r:id="rId44"/>
    <p:sldId id="309" r:id="rId45"/>
    <p:sldId id="310" r:id="rId46"/>
    <p:sldId id="311" r:id="rId47"/>
    <p:sldId id="312" r:id="rId48"/>
    <p:sldId id="313" r:id="rId49"/>
    <p:sldId id="314" r:id="rId50"/>
    <p:sldId id="315" r:id="rId51"/>
    <p:sldId id="316" r:id="rId52"/>
    <p:sldId id="318" r:id="rId53"/>
    <p:sldId id="319" r:id="rId54"/>
    <p:sldId id="320" r:id="rId55"/>
    <p:sldId id="321" r:id="rId56"/>
    <p:sldId id="322" r:id="rId57"/>
    <p:sldId id="323" r:id="rId58"/>
    <p:sldId id="324" r:id="rId59"/>
    <p:sldId id="325" r:id="rId60"/>
    <p:sldId id="326"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85" d="100"/>
          <a:sy n="85" d="100"/>
        </p:scale>
        <p:origin x="54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5B9CD7-4F2E-4364-9793-012DADDC5068}" type="datetimeFigureOut">
              <a:rPr lang="en-GB" smtClean="0"/>
              <a:t>31/03/2017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2FFD69-4FB7-49F8-A4D6-3938C956BE0A}" type="slidenum">
              <a:rPr lang="en-GB" smtClean="0"/>
              <a:t>‹#›</a:t>
            </a:fld>
            <a:endParaRPr lang="en-GB"/>
          </a:p>
        </p:txBody>
      </p:sp>
    </p:spTree>
    <p:extLst>
      <p:ext uri="{BB962C8B-B14F-4D97-AF65-F5344CB8AC3E}">
        <p14:creationId xmlns:p14="http://schemas.microsoft.com/office/powerpoint/2010/main" val="487540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B2FFD69-4FB7-49F8-A4D6-3938C956BE0A}" type="slidenum">
              <a:rPr lang="en-GB" smtClean="0"/>
              <a:t>1</a:t>
            </a:fld>
            <a:endParaRPr lang="en-GB"/>
          </a:p>
        </p:txBody>
      </p:sp>
    </p:spTree>
    <p:extLst>
      <p:ext uri="{BB962C8B-B14F-4D97-AF65-F5344CB8AC3E}">
        <p14:creationId xmlns:p14="http://schemas.microsoft.com/office/powerpoint/2010/main" val="2832324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D9C5533-57AD-4E37-86A7-74E6423FD11E}" type="datetime1">
              <a:rPr lang="en-GB" smtClean="0"/>
              <a:t>31/03/2017</a:t>
            </a:fld>
            <a:endParaRPr lang="en-GB"/>
          </a:p>
        </p:txBody>
      </p:sp>
      <p:sp>
        <p:nvSpPr>
          <p:cNvPr id="5" name="Footer Placeholder 4"/>
          <p:cNvSpPr>
            <a:spLocks noGrp="1"/>
          </p:cNvSpPr>
          <p:nvPr>
            <p:ph type="ftr" sz="quarter" idx="11"/>
          </p:nvPr>
        </p:nvSpPr>
        <p:spPr/>
        <p:txBody>
          <a:bodyPr/>
          <a:lstStyle/>
          <a:p>
            <a:r>
              <a:rPr lang="en-GB" smtClean="0"/>
              <a:t>F.P.Furniss</a:t>
            </a:r>
            <a:endParaRPr lang="en-GB"/>
          </a:p>
        </p:txBody>
      </p:sp>
      <p:sp>
        <p:nvSpPr>
          <p:cNvPr id="6" name="Slide Number Placeholder 5"/>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2003186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45F29FE-0F5C-4867-9066-8CDD44016076}" type="datetime1">
              <a:rPr lang="en-GB" smtClean="0"/>
              <a:t>31/03/2017</a:t>
            </a:fld>
            <a:endParaRPr lang="en-GB"/>
          </a:p>
        </p:txBody>
      </p:sp>
      <p:sp>
        <p:nvSpPr>
          <p:cNvPr id="5" name="Footer Placeholder 4"/>
          <p:cNvSpPr>
            <a:spLocks noGrp="1"/>
          </p:cNvSpPr>
          <p:nvPr>
            <p:ph type="ftr" sz="quarter" idx="11"/>
          </p:nvPr>
        </p:nvSpPr>
        <p:spPr/>
        <p:txBody>
          <a:bodyPr/>
          <a:lstStyle/>
          <a:p>
            <a:r>
              <a:rPr lang="en-GB" smtClean="0"/>
              <a:t>F.P.Furniss</a:t>
            </a:r>
            <a:endParaRPr lang="en-GB"/>
          </a:p>
        </p:txBody>
      </p:sp>
      <p:sp>
        <p:nvSpPr>
          <p:cNvPr id="6" name="Slide Number Placeholder 5"/>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1280309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D5291D-BD09-4869-922A-371BE002EDC5}" type="datetime1">
              <a:rPr lang="en-GB" smtClean="0"/>
              <a:t>31/03/2017</a:t>
            </a:fld>
            <a:endParaRPr lang="en-GB"/>
          </a:p>
        </p:txBody>
      </p:sp>
      <p:sp>
        <p:nvSpPr>
          <p:cNvPr id="5" name="Footer Placeholder 4"/>
          <p:cNvSpPr>
            <a:spLocks noGrp="1"/>
          </p:cNvSpPr>
          <p:nvPr>
            <p:ph type="ftr" sz="quarter" idx="11"/>
          </p:nvPr>
        </p:nvSpPr>
        <p:spPr/>
        <p:txBody>
          <a:bodyPr/>
          <a:lstStyle/>
          <a:p>
            <a:r>
              <a:rPr lang="en-GB" smtClean="0"/>
              <a:t>F.P.Furniss</a:t>
            </a:r>
            <a:endParaRPr lang="en-GB"/>
          </a:p>
        </p:txBody>
      </p:sp>
      <p:sp>
        <p:nvSpPr>
          <p:cNvPr id="6" name="Slide Number Placeholder 5"/>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1729903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A8DA1C9-110B-4942-A9F3-D2B664AA2F7E}" type="datetime1">
              <a:rPr lang="en-GB" smtClean="0"/>
              <a:t>31/03/2017</a:t>
            </a:fld>
            <a:endParaRPr lang="en-GB"/>
          </a:p>
        </p:txBody>
      </p:sp>
      <p:sp>
        <p:nvSpPr>
          <p:cNvPr id="6" name="Footer Placeholder 5"/>
          <p:cNvSpPr>
            <a:spLocks noGrp="1"/>
          </p:cNvSpPr>
          <p:nvPr>
            <p:ph type="ftr" sz="quarter" idx="11"/>
          </p:nvPr>
        </p:nvSpPr>
        <p:spPr/>
        <p:txBody>
          <a:bodyPr/>
          <a:lstStyle/>
          <a:p>
            <a:r>
              <a:rPr lang="en-GB" smtClean="0"/>
              <a:t>F.P.Furniss</a:t>
            </a:r>
            <a:endParaRPr lang="en-GB"/>
          </a:p>
        </p:txBody>
      </p:sp>
      <p:sp>
        <p:nvSpPr>
          <p:cNvPr id="7" name="Slide Number Placeholder 6"/>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396953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94AD9A2-EA2F-45F1-B81D-E244FCA881C6}" type="datetime1">
              <a:rPr lang="en-GB" smtClean="0"/>
              <a:t>31/03/2017</a:t>
            </a:fld>
            <a:endParaRPr lang="en-GB"/>
          </a:p>
        </p:txBody>
      </p:sp>
      <p:sp>
        <p:nvSpPr>
          <p:cNvPr id="8" name="Footer Placeholder 7"/>
          <p:cNvSpPr>
            <a:spLocks noGrp="1"/>
          </p:cNvSpPr>
          <p:nvPr>
            <p:ph type="ftr" sz="quarter" idx="11"/>
          </p:nvPr>
        </p:nvSpPr>
        <p:spPr/>
        <p:txBody>
          <a:bodyPr/>
          <a:lstStyle/>
          <a:p>
            <a:r>
              <a:rPr lang="en-GB" smtClean="0"/>
              <a:t>F.P.Furniss</a:t>
            </a:r>
            <a:endParaRPr lang="en-GB"/>
          </a:p>
        </p:txBody>
      </p:sp>
      <p:sp>
        <p:nvSpPr>
          <p:cNvPr id="9" name="Slide Number Placeholder 8"/>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3039474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CAA653B-ED25-45B0-9498-79C8CFF75F09}" type="datetime1">
              <a:rPr lang="en-GB" smtClean="0"/>
              <a:t>31/03/2017</a:t>
            </a:fld>
            <a:endParaRPr lang="en-GB"/>
          </a:p>
        </p:txBody>
      </p:sp>
      <p:sp>
        <p:nvSpPr>
          <p:cNvPr id="4" name="Footer Placeholder 3"/>
          <p:cNvSpPr>
            <a:spLocks noGrp="1"/>
          </p:cNvSpPr>
          <p:nvPr>
            <p:ph type="ftr" sz="quarter" idx="11"/>
          </p:nvPr>
        </p:nvSpPr>
        <p:spPr/>
        <p:txBody>
          <a:bodyPr/>
          <a:lstStyle/>
          <a:p>
            <a:r>
              <a:rPr lang="en-GB" smtClean="0"/>
              <a:t>F.P.Furniss</a:t>
            </a:r>
            <a:endParaRPr lang="en-GB"/>
          </a:p>
        </p:txBody>
      </p:sp>
      <p:sp>
        <p:nvSpPr>
          <p:cNvPr id="5" name="Slide Number Placeholder 4"/>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2612324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CE8261-7F6C-40C7-99E6-9DE8C28DD4D9}" type="datetime1">
              <a:rPr lang="en-GB" smtClean="0"/>
              <a:t>31/03/2017</a:t>
            </a:fld>
            <a:endParaRPr lang="en-GB"/>
          </a:p>
        </p:txBody>
      </p:sp>
      <p:sp>
        <p:nvSpPr>
          <p:cNvPr id="3" name="Footer Placeholder 2"/>
          <p:cNvSpPr>
            <a:spLocks noGrp="1"/>
          </p:cNvSpPr>
          <p:nvPr>
            <p:ph type="ftr" sz="quarter" idx="11"/>
          </p:nvPr>
        </p:nvSpPr>
        <p:spPr/>
        <p:txBody>
          <a:bodyPr/>
          <a:lstStyle/>
          <a:p>
            <a:r>
              <a:rPr lang="en-GB" smtClean="0"/>
              <a:t>F.P.Furniss</a:t>
            </a:r>
            <a:endParaRPr lang="en-GB"/>
          </a:p>
        </p:txBody>
      </p:sp>
      <p:sp>
        <p:nvSpPr>
          <p:cNvPr id="4" name="Slide Number Placeholder 3"/>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357867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F6BE40-FC91-4275-AE26-55A43EB3F514}" type="datetime1">
              <a:rPr lang="en-GB" smtClean="0"/>
              <a:t>31/03/2017</a:t>
            </a:fld>
            <a:endParaRPr lang="en-GB"/>
          </a:p>
        </p:txBody>
      </p:sp>
      <p:sp>
        <p:nvSpPr>
          <p:cNvPr id="6" name="Footer Placeholder 5"/>
          <p:cNvSpPr>
            <a:spLocks noGrp="1"/>
          </p:cNvSpPr>
          <p:nvPr>
            <p:ph type="ftr" sz="quarter" idx="11"/>
          </p:nvPr>
        </p:nvSpPr>
        <p:spPr/>
        <p:txBody>
          <a:bodyPr/>
          <a:lstStyle/>
          <a:p>
            <a:r>
              <a:rPr lang="en-GB" smtClean="0"/>
              <a:t>F.P.Furniss</a:t>
            </a:r>
            <a:endParaRPr lang="en-GB"/>
          </a:p>
        </p:txBody>
      </p:sp>
      <p:sp>
        <p:nvSpPr>
          <p:cNvPr id="7" name="Slide Number Placeholder 6"/>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1294576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34331-B18D-4297-A37C-149EFC3F0A1C}" type="datetime1">
              <a:rPr lang="en-GB" smtClean="0"/>
              <a:t>31/03/2017</a:t>
            </a:fld>
            <a:endParaRPr lang="en-GB"/>
          </a:p>
        </p:txBody>
      </p:sp>
      <p:sp>
        <p:nvSpPr>
          <p:cNvPr id="6" name="Footer Placeholder 5"/>
          <p:cNvSpPr>
            <a:spLocks noGrp="1"/>
          </p:cNvSpPr>
          <p:nvPr>
            <p:ph type="ftr" sz="quarter" idx="11"/>
          </p:nvPr>
        </p:nvSpPr>
        <p:spPr/>
        <p:txBody>
          <a:bodyPr/>
          <a:lstStyle/>
          <a:p>
            <a:r>
              <a:rPr lang="en-GB" smtClean="0"/>
              <a:t>F.P.Furniss</a:t>
            </a:r>
            <a:endParaRPr lang="en-GB"/>
          </a:p>
        </p:txBody>
      </p:sp>
      <p:sp>
        <p:nvSpPr>
          <p:cNvPr id="7" name="Slide Number Placeholder 6"/>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658159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C1985FD-A986-42EB-9B23-B88E34CEF21C}" type="datetime1">
              <a:rPr lang="en-GB" smtClean="0"/>
              <a:t>31/03/2017</a:t>
            </a:fld>
            <a:endParaRPr lang="en-GB"/>
          </a:p>
        </p:txBody>
      </p:sp>
      <p:sp>
        <p:nvSpPr>
          <p:cNvPr id="5" name="Footer Placeholder 4"/>
          <p:cNvSpPr>
            <a:spLocks noGrp="1"/>
          </p:cNvSpPr>
          <p:nvPr>
            <p:ph type="ftr" sz="quarter" idx="11"/>
          </p:nvPr>
        </p:nvSpPr>
        <p:spPr/>
        <p:txBody>
          <a:bodyPr/>
          <a:lstStyle/>
          <a:p>
            <a:r>
              <a:rPr lang="en-GB" smtClean="0"/>
              <a:t>F.P.Furniss</a:t>
            </a:r>
            <a:endParaRPr lang="en-GB"/>
          </a:p>
        </p:txBody>
      </p:sp>
      <p:sp>
        <p:nvSpPr>
          <p:cNvPr id="6" name="Slide Number Placeholder 5"/>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2937702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E0A4D3F-9E01-4EFF-BF26-B88AB3CE1F26}" type="datetime1">
              <a:rPr lang="en-GB" smtClean="0"/>
              <a:t>31/03/2017</a:t>
            </a:fld>
            <a:endParaRPr lang="en-GB"/>
          </a:p>
        </p:txBody>
      </p:sp>
      <p:sp>
        <p:nvSpPr>
          <p:cNvPr id="5" name="Footer Placeholder 4"/>
          <p:cNvSpPr>
            <a:spLocks noGrp="1"/>
          </p:cNvSpPr>
          <p:nvPr>
            <p:ph type="ftr" sz="quarter" idx="11"/>
          </p:nvPr>
        </p:nvSpPr>
        <p:spPr/>
        <p:txBody>
          <a:bodyPr/>
          <a:lstStyle/>
          <a:p>
            <a:r>
              <a:rPr lang="en-GB" smtClean="0"/>
              <a:t>F.P.Furniss</a:t>
            </a:r>
            <a:endParaRPr lang="en-GB"/>
          </a:p>
        </p:txBody>
      </p:sp>
      <p:sp>
        <p:nvSpPr>
          <p:cNvPr id="6" name="Slide Number Placeholder 5"/>
          <p:cNvSpPr>
            <a:spLocks noGrp="1"/>
          </p:cNvSpPr>
          <p:nvPr>
            <p:ph type="sldNum" sz="quarter" idx="12"/>
          </p:nvPr>
        </p:nvSpPr>
        <p:spPr/>
        <p:txBody>
          <a:bodyPr/>
          <a:lstStyle/>
          <a:p>
            <a:fld id="{C1900CB4-7AFC-424A-8CA3-9789714B734D}" type="slidenum">
              <a:rPr lang="en-GB" smtClean="0"/>
              <a:t>‹#›</a:t>
            </a:fld>
            <a:endParaRPr lang="en-GB"/>
          </a:p>
        </p:txBody>
      </p:sp>
    </p:spTree>
    <p:extLst>
      <p:ext uri="{BB962C8B-B14F-4D97-AF65-F5344CB8AC3E}">
        <p14:creationId xmlns:p14="http://schemas.microsoft.com/office/powerpoint/2010/main" val="2950228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00B7EF-5B34-44B3-B1DC-B8B144F2B0B0}" type="datetime1">
              <a:rPr lang="en-GB" smtClean="0"/>
              <a:t>31/03/2017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F.P.Furniss</a:t>
            </a: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00CB4-7AFC-424A-8CA3-9789714B734D}" type="slidenum">
              <a:rPr lang="en-GB" smtClean="0"/>
              <a:t>‹#›</a:t>
            </a:fld>
            <a:endParaRPr lang="en-GB"/>
          </a:p>
        </p:txBody>
      </p:sp>
    </p:spTree>
    <p:extLst>
      <p:ext uri="{BB962C8B-B14F-4D97-AF65-F5344CB8AC3E}">
        <p14:creationId xmlns:p14="http://schemas.microsoft.com/office/powerpoint/2010/main" val="39494660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ideo" Target="file:///C:\Documents%20and%20Settings\jonest\My%20Documents\Reference%20Documents\Welsh%20Breaststroke%20Camp\Ian's%203rd%20phase.wmv"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ideo" Target="file:///C:\Documents%20and%20Settings\jonest\My%20Documents\Reference%20Documents\Welsh%20Breaststroke%20Camp\Emily%20Brst%20Head%20on.mpg" TargetMode="Externa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21%20Breaststroke%20Arms\BreastFullFromDirectlyAbove.mpg" TargetMode="External"/><Relationship Id="rId1" Type="http://schemas.microsoft.com/office/2007/relationships/media" Target="file:///F:\Technique%20and%20Skill%20Video%20Clips\A%2021%20Breaststroke%20Arms\BreastFullFromDirectlyAbove.mpg" TargetMode="Externa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21%20Breaststroke%20Arms\1%20BreastArmsFrontAbove.mpg" TargetMode="External"/><Relationship Id="rId1" Type="http://schemas.microsoft.com/office/2007/relationships/media" Target="file:///F:\Technique%20and%20Skill%20Video%20Clips\A%2021%20Breaststroke%20Arms\1%20BreastArmsFrontAbove.mpg" TargetMode="Externa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20%20Breaststroke%20Kick\BreastLegsBelowFront.mpg" TargetMode="External"/><Relationship Id="rId1" Type="http://schemas.microsoft.com/office/2007/relationships/media" Target="file:///F:\Technique%20and%20Skill%20Video%20Clips\A%2020%20Breaststroke%20Kick\BreastLegsBelowFront.mpg" TargetMode="Externa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jpg"/><Relationship Id="rId1" Type="http://schemas.microsoft.com/office/2007/relationships/media" Target="../media/media1.jp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9.jpg"/></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25%20and%2026%20Fly%20Kick%20and%20Arms\Arms\ButterflyGeneralPosture.mpg" TargetMode="External"/><Relationship Id="rId1" Type="http://schemas.microsoft.com/office/2007/relationships/media" Target="file:///F:\Technique%20and%20Skill%20Video%20Clips\A%2025%20and%2026%20Fly%20Kick%20and%20Arms\Arms\ButterflyGeneralPosture.mpg" TargetMode="Externa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25%20and%2026%20Fly%20Kick%20and%20Arms\Arms\ButterflyArmsFrontBelow.mpg" TargetMode="External"/><Relationship Id="rId1" Type="http://schemas.microsoft.com/office/2007/relationships/media" Target="file:///F:\Technique%20and%20Skill%20Video%20Clips\A%2025%20and%2026%20Fly%20Kick%20and%20Arms\Arms\ButterflyArmsFrontBelow.mpg" TargetMode="Externa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25%20and%2026%20Fly%20Kick%20and%20Arms\Kick\ButterflyLegsBehindBelow.mpg" TargetMode="External"/><Relationship Id="rId1" Type="http://schemas.microsoft.com/office/2007/relationships/media" Target="file:///F:\Technique%20and%20Skill%20Video%20Clips\A%2025%20and%2026%20Fly%20Kick%20and%20Arms\Kick\ButterflyLegsBehindBelow.mpg" TargetMode="Externa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8-10%20Front%20Crawl\A%209\FreeArmRecoverySide.mpg" TargetMode="External"/><Relationship Id="rId1" Type="http://schemas.microsoft.com/office/2007/relationships/media" Target="file:///F:\Technique%20and%20Skill%20Video%20Clips\A%208-10%20Front%20Crawl\A%209\FreeArmRecoverySide.mpg" TargetMode="Externa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8-10%20Front%20Crawl\A%209\FreeHeadSteady.mpg" TargetMode="External"/><Relationship Id="rId1" Type="http://schemas.microsoft.com/office/2007/relationships/media" Target="file:///F:\Technique%20and%20Skill%20Video%20Clips\A%208-10%20Front%20Crawl\A%209\FreeHeadSteady.mpg" TargetMode="Externa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8-10%20Front%20Crawl\A%208\FreeKick4BeatAbove.mpg" TargetMode="External"/><Relationship Id="rId1" Type="http://schemas.microsoft.com/office/2007/relationships/media" Target="file:///F:\Technique%20and%20Skill%20Video%20Clips\A%208-10%20Front%20Crawl\A%208\FreeKick4BeatAbove.mpg" TargetMode="External"/><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16%20Backstroke%20Arm%20Action\BackArmFullSideAbove.mpg" TargetMode="External"/><Relationship Id="rId1" Type="http://schemas.microsoft.com/office/2007/relationships/media" Target="file:///F:\Technique%20and%20Skill%20Video%20Clips\A%2016%20Backstroke%20Arm%20Action\BackArmFullSideAbove.mpg" TargetMode="External"/><Relationship Id="rId4" Type="http://schemas.openxmlformats.org/officeDocument/2006/relationships/image" Target="../media/image45.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F:\Technique%20and%20Skill%20Video%20Clips\A%2014%20and%2015%20Backstroke%20Body%20Position%20and%20Kick\BackLegsCloseSide.mpg" TargetMode="External"/><Relationship Id="rId1" Type="http://schemas.microsoft.com/office/2007/relationships/media" Target="file:///F:\Technique%20and%20Skill%20Video%20Clips\A%2014%20and%2015%20Backstroke%20Body%20Position%20and%20Kick\BackLegsCloseSide.mpg" TargetMode="External"/><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58036" y="2593272"/>
            <a:ext cx="9144000" cy="2387599"/>
          </a:xfrm>
        </p:spPr>
        <p:txBody>
          <a:bodyPr/>
          <a:lstStyle/>
          <a:p>
            <a:r>
              <a:rPr lang="en-GB" b="1" dirty="0" smtClean="0">
                <a:solidFill>
                  <a:schemeClr val="bg1"/>
                </a:solidFill>
              </a:rPr>
              <a:t>Effective Stroke Technique</a:t>
            </a:r>
            <a:endParaRPr lang="en-GB" b="1" dirty="0">
              <a:solidFill>
                <a:schemeClr val="bg1"/>
              </a:solidFill>
            </a:endParaRPr>
          </a:p>
        </p:txBody>
      </p:sp>
      <p:sp>
        <p:nvSpPr>
          <p:cNvPr id="3" name="Subtitle 2"/>
          <p:cNvSpPr>
            <a:spLocks noGrp="1"/>
          </p:cNvSpPr>
          <p:nvPr>
            <p:ph type="subTitle" idx="1"/>
          </p:nvPr>
        </p:nvSpPr>
        <p:spPr>
          <a:xfrm>
            <a:off x="1724024" y="5065713"/>
            <a:ext cx="9144000" cy="816613"/>
          </a:xfrm>
        </p:spPr>
        <p:txBody>
          <a:bodyPr/>
          <a:lstStyle/>
          <a:p>
            <a:endParaRPr lang="en-GB" b="1" dirty="0" smtClean="0">
              <a:solidFill>
                <a:schemeClr val="bg1"/>
              </a:solidFill>
            </a:endParaRPr>
          </a:p>
        </p:txBody>
      </p:sp>
      <p:sp>
        <p:nvSpPr>
          <p:cNvPr id="4" name="Footer Placeholder 3"/>
          <p:cNvSpPr>
            <a:spLocks noGrp="1"/>
          </p:cNvSpPr>
          <p:nvPr>
            <p:ph type="ftr" sz="quarter" idx="11"/>
          </p:nvPr>
        </p:nvSpPr>
        <p:spPr>
          <a:xfrm>
            <a:off x="2912882" y="5269584"/>
            <a:ext cx="6391374" cy="1451892"/>
          </a:xfrm>
        </p:spPr>
        <p:txBody>
          <a:bodyPr/>
          <a:lstStyle/>
          <a:p>
            <a:r>
              <a:rPr lang="en-GB" sz="2000" dirty="0" smtClean="0">
                <a:solidFill>
                  <a:schemeClr val="bg1"/>
                </a:solidFill>
              </a:rPr>
              <a:t>ASA England Programmes </a:t>
            </a:r>
            <a:endParaRPr lang="en-GB" sz="2000" dirty="0">
              <a:solidFill>
                <a:schemeClr val="bg1"/>
              </a:solidFill>
            </a:endParaRPr>
          </a:p>
        </p:txBody>
      </p:sp>
    </p:spTree>
    <p:extLst>
      <p:ext uri="{BB962C8B-B14F-4D97-AF65-F5344CB8AC3E}">
        <p14:creationId xmlns:p14="http://schemas.microsoft.com/office/powerpoint/2010/main" val="27509528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872836"/>
            <a:ext cx="10515600" cy="5985164"/>
          </a:xfrm>
        </p:spPr>
        <p:txBody>
          <a:bodyPr>
            <a:normAutofit/>
          </a:bodyPr>
          <a:lstStyle/>
          <a:p>
            <a:pPr algn="ctr"/>
            <a:r>
              <a:rPr lang="en-GB" sz="6600" dirty="0" smtClean="0"/>
              <a:t>Streamlining</a:t>
            </a:r>
            <a:endParaRPr lang="en-GB" sz="6600"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459921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 y="0"/>
            <a:ext cx="10515600" cy="1325563"/>
          </a:xfrm>
        </p:spPr>
        <p:txBody>
          <a:bodyPr/>
          <a:lstStyle/>
          <a:p>
            <a:r>
              <a:rPr lang="en-GB" b="1" dirty="0" smtClean="0">
                <a:solidFill>
                  <a:schemeClr val="bg1"/>
                </a:solidFill>
              </a:rPr>
              <a:t>Streamlining(Points to Get Over to the Group)</a:t>
            </a:r>
            <a:endParaRPr lang="en-GB" b="1" dirty="0">
              <a:solidFill>
                <a:schemeClr val="bg1"/>
              </a:solidFill>
            </a:endParaRPr>
          </a:p>
        </p:txBody>
      </p:sp>
      <p:sp>
        <p:nvSpPr>
          <p:cNvPr id="3" name="Content Placeholder 2"/>
          <p:cNvSpPr>
            <a:spLocks noGrp="1"/>
          </p:cNvSpPr>
          <p:nvPr>
            <p:ph idx="1"/>
          </p:nvPr>
        </p:nvSpPr>
        <p:spPr/>
        <p:txBody>
          <a:bodyPr>
            <a:normAutofit/>
          </a:bodyPr>
          <a:lstStyle/>
          <a:p>
            <a:r>
              <a:rPr lang="en-GB" dirty="0" smtClean="0">
                <a:solidFill>
                  <a:schemeClr val="tx1"/>
                </a:solidFill>
              </a:rPr>
              <a:t>Poor skills in starting/turning/transfer to stroke will put you at a disadvantage to other swimmers in the race who have superior skills.</a:t>
            </a:r>
          </a:p>
          <a:p>
            <a:r>
              <a:rPr lang="en-GB" dirty="0" smtClean="0">
                <a:solidFill>
                  <a:schemeClr val="tx1"/>
                </a:solidFill>
              </a:rPr>
              <a:t> The older you become improvements become minimal, superior streamlining skills and transfer to stroke ability off starts and turns, should be addressed early in the training programme.</a:t>
            </a:r>
            <a:br>
              <a:rPr lang="en-GB" dirty="0" smtClean="0">
                <a:solidFill>
                  <a:schemeClr val="tx1"/>
                </a:solidFill>
              </a:rPr>
            </a:br>
            <a:r>
              <a:rPr lang="en-GB" dirty="0" smtClean="0">
                <a:solidFill>
                  <a:schemeClr val="tx1"/>
                </a:solidFill>
              </a:rPr>
              <a:t/>
            </a:r>
            <a:br>
              <a:rPr lang="en-GB" dirty="0" smtClean="0">
                <a:solidFill>
                  <a:schemeClr val="tx1"/>
                </a:solidFill>
              </a:rPr>
            </a:br>
            <a:r>
              <a:rPr lang="en-GB" dirty="0" smtClean="0">
                <a:solidFill>
                  <a:schemeClr val="tx1"/>
                </a:solidFill>
              </a:rPr>
              <a:t>Underwater transfer to stroke capabilities need to be of the highest standard.</a:t>
            </a:r>
            <a:br>
              <a:rPr lang="en-GB" dirty="0" smtClean="0">
                <a:solidFill>
                  <a:schemeClr val="tx1"/>
                </a:solidFill>
              </a:rPr>
            </a:br>
            <a:r>
              <a:rPr lang="en-GB" dirty="0" smtClean="0">
                <a:solidFill>
                  <a:schemeClr val="tx1"/>
                </a:solidFill>
              </a:rPr>
              <a:t/>
            </a:r>
            <a:br>
              <a:rPr lang="en-GB" dirty="0" smtClean="0">
                <a:solidFill>
                  <a:schemeClr val="tx1"/>
                </a:solidFill>
              </a:rPr>
            </a:br>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7314143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4441" y="-379590"/>
            <a:ext cx="3932237" cy="1600200"/>
          </a:xfrm>
        </p:spPr>
        <p:txBody>
          <a:bodyPr>
            <a:normAutofit/>
          </a:bodyPr>
          <a:lstStyle/>
          <a:p>
            <a:pPr algn="ctr"/>
            <a:r>
              <a:rPr lang="en-GB" sz="2400" b="1" dirty="0" smtClean="0">
                <a:solidFill>
                  <a:schemeClr val="bg1"/>
                </a:solidFill>
              </a:rPr>
              <a:t>Streamlining Points </a:t>
            </a:r>
            <a:br>
              <a:rPr lang="en-GB" sz="2400" b="1" dirty="0" smtClean="0">
                <a:solidFill>
                  <a:schemeClr val="bg1"/>
                </a:solidFill>
              </a:rPr>
            </a:br>
            <a:r>
              <a:rPr lang="en-GB" sz="2400" b="1" dirty="0" smtClean="0">
                <a:solidFill>
                  <a:schemeClr val="bg1"/>
                </a:solidFill>
              </a:rPr>
              <a:t>(To Get Over To the Group)</a:t>
            </a:r>
            <a:endParaRPr lang="en-GB" sz="2400" b="1" dirty="0">
              <a:solidFill>
                <a:schemeClr val="bg1"/>
              </a:solidFill>
            </a:endParaRPr>
          </a:p>
        </p:txBody>
      </p:sp>
      <p:sp>
        <p:nvSpPr>
          <p:cNvPr id="8" name="Content Placeholder 7"/>
          <p:cNvSpPr>
            <a:spLocks noGrp="1"/>
          </p:cNvSpPr>
          <p:nvPr>
            <p:ph idx="1"/>
          </p:nvPr>
        </p:nvSpPr>
        <p:spPr>
          <a:xfrm>
            <a:off x="5240338" y="1482725"/>
            <a:ext cx="6172200" cy="4873625"/>
          </a:xfrm>
        </p:spPr>
        <p:txBody>
          <a:bodyPr>
            <a:normAutofit fontScale="92500" lnSpcReduction="20000"/>
          </a:bodyPr>
          <a:lstStyle/>
          <a:p>
            <a:r>
              <a:rPr lang="en-GB" dirty="0" smtClean="0"/>
              <a:t>Most Olympic Champions swim with less strokes than their competitors</a:t>
            </a:r>
          </a:p>
          <a:p>
            <a:r>
              <a:rPr lang="en-GB" dirty="0" smtClean="0"/>
              <a:t>Most are more streamlined within the actual swimming stroke for longer</a:t>
            </a:r>
          </a:p>
          <a:p>
            <a:r>
              <a:rPr lang="en-GB" dirty="0" smtClean="0"/>
              <a:t>Great 200 metre Breaststroke swimmers have their arms in a streamlined position almost half the entire race</a:t>
            </a:r>
          </a:p>
          <a:p>
            <a:r>
              <a:rPr lang="en-GB" dirty="0" smtClean="0"/>
              <a:t>Many are better both around the wall and off the wall</a:t>
            </a:r>
          </a:p>
          <a:p>
            <a:r>
              <a:rPr lang="en-GB" dirty="0" smtClean="0"/>
              <a:t>Streamlining is very important to both technique and transition skills.</a:t>
            </a:r>
          </a:p>
          <a:p>
            <a:endParaRPr lang="en-GB" dirty="0" smtClean="0"/>
          </a:p>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pic>
        <p:nvPicPr>
          <p:cNvPr id="10" name="Content Placeholder 6"/>
          <p:cNvPicPr>
            <a:picLocks noGrp="1" noChangeAspect="1"/>
          </p:cNvPicPr>
          <p:nvPr>
            <p:ph idx="4294967295"/>
          </p:nvPr>
        </p:nvPicPr>
        <p:blipFill>
          <a:blip r:embed="rId2"/>
          <a:stretch>
            <a:fillRect/>
          </a:stretch>
        </p:blipFill>
        <p:spPr>
          <a:xfrm>
            <a:off x="384441" y="1442458"/>
            <a:ext cx="3821479" cy="2477080"/>
          </a:xfrm>
          <a:prstGeom prst="rect">
            <a:avLst/>
          </a:prstGeom>
        </p:spPr>
      </p:pic>
      <p:pic>
        <p:nvPicPr>
          <p:cNvPr id="11" name="Picture 2" descr="http://www.swimmingworldmagazine.com/technique/images/streamline.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76870" y="4141386"/>
            <a:ext cx="3829050" cy="2263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4744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024" y="0"/>
            <a:ext cx="3932237" cy="1188720"/>
          </a:xfrm>
        </p:spPr>
        <p:txBody>
          <a:bodyPr>
            <a:normAutofit/>
          </a:bodyPr>
          <a:lstStyle/>
          <a:p>
            <a:r>
              <a:rPr lang="en-GB" sz="3600" b="1" dirty="0" smtClean="0">
                <a:solidFill>
                  <a:schemeClr val="bg1"/>
                </a:solidFill>
              </a:rPr>
              <a:t>What is Streamline ?</a:t>
            </a:r>
            <a:endParaRPr lang="en-GB" sz="3600" dirty="0">
              <a:solidFill>
                <a:schemeClr val="bg1"/>
              </a:solidFill>
            </a:endParaRPr>
          </a:p>
        </p:txBody>
      </p:sp>
      <p:sp>
        <p:nvSpPr>
          <p:cNvPr id="3" name="Content Placeholder 2"/>
          <p:cNvSpPr>
            <a:spLocks noGrp="1"/>
          </p:cNvSpPr>
          <p:nvPr>
            <p:ph idx="1"/>
          </p:nvPr>
        </p:nvSpPr>
        <p:spPr>
          <a:xfrm>
            <a:off x="5352290" y="1654969"/>
            <a:ext cx="6172200" cy="4873625"/>
          </a:xfrm>
        </p:spPr>
        <p:txBody>
          <a:bodyPr>
            <a:normAutofit fontScale="77500" lnSpcReduction="20000"/>
          </a:bodyPr>
          <a:lstStyle/>
          <a:p>
            <a:pPr marL="457200" indent="-457200"/>
            <a:r>
              <a:rPr lang="en-GB" dirty="0"/>
              <a:t>A shape that presents very little resistance to a flow of water, giving increased speed and ease of movement through the water.</a:t>
            </a:r>
          </a:p>
          <a:p>
            <a:pPr marL="457200" indent="-457200"/>
            <a:endParaRPr lang="en-GB" dirty="0"/>
          </a:p>
          <a:p>
            <a:pPr marL="457200" indent="-457200"/>
            <a:r>
              <a:rPr lang="en-GB" dirty="0"/>
              <a:t>A line along which the flow</a:t>
            </a:r>
          </a:p>
          <a:p>
            <a:r>
              <a:rPr lang="en-GB" dirty="0"/>
              <a:t>   of a moving fluid is least turbulent.</a:t>
            </a:r>
          </a:p>
          <a:p>
            <a:pPr marL="457200" indent="-457200"/>
            <a:endParaRPr lang="en-GB" dirty="0"/>
          </a:p>
          <a:p>
            <a:pPr marL="457200" indent="-457200"/>
            <a:r>
              <a:rPr lang="en-GB" dirty="0"/>
              <a:t>Less Drag gives increased speed</a:t>
            </a:r>
          </a:p>
          <a:p>
            <a:endParaRPr lang="en-GB" dirty="0"/>
          </a:p>
          <a:p>
            <a:pPr marL="457200" indent="-457200"/>
            <a:r>
              <a:rPr lang="en-GB" dirty="0"/>
              <a:t> </a:t>
            </a:r>
            <a:r>
              <a:rPr lang="en-GB" b="1" dirty="0">
                <a:solidFill>
                  <a:srgbClr val="FF0000"/>
                </a:solidFill>
              </a:rPr>
              <a:t>Effective streamlining with dolphin kick is   faster and more energy efficient than swimming on top of the water.</a:t>
            </a:r>
          </a:p>
          <a:p>
            <a:endParaRPr lang="en-GB" dirty="0"/>
          </a:p>
        </p:txBody>
      </p:sp>
      <p:sp>
        <p:nvSpPr>
          <p:cNvPr id="6" name="Footer Placeholder 5"/>
          <p:cNvSpPr>
            <a:spLocks noGrp="1"/>
          </p:cNvSpPr>
          <p:nvPr>
            <p:ph type="ftr" sz="quarter" idx="11"/>
          </p:nvPr>
        </p:nvSpPr>
        <p:spPr/>
        <p:txBody>
          <a:bodyPr/>
          <a:lstStyle/>
          <a:p>
            <a:r>
              <a:rPr lang="en-GB" smtClean="0"/>
              <a:t>F.P.Furniss</a:t>
            </a:r>
            <a:endParaRPr lang="en-GB"/>
          </a:p>
        </p:txBody>
      </p:sp>
      <p:pic>
        <p:nvPicPr>
          <p:cNvPr id="5" name="Picture 2" descr="http://bluemillion.net/teameagleone/wp-content/uploads/2013/07/resistance_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703" y="2057400"/>
            <a:ext cx="4404485" cy="3782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810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smtClean="0"/>
              <a:t>Perfect Streamline</a:t>
            </a:r>
            <a:endParaRPr lang="en-GB" dirty="0"/>
          </a:p>
        </p:txBody>
      </p:sp>
      <p:sp>
        <p:nvSpPr>
          <p:cNvPr id="5" name="Text Placeholder 4"/>
          <p:cNvSpPr>
            <a:spLocks noGrp="1"/>
          </p:cNvSpPr>
          <p:nvPr>
            <p:ph type="body" sz="half" idx="2"/>
          </p:nvPr>
        </p:nvSpPr>
        <p:spPr/>
        <p:txBody>
          <a:bodyPr/>
          <a:lstStyle/>
          <a:p>
            <a:endParaRPr lang="en-GB" dirty="0"/>
          </a:p>
        </p:txBody>
      </p:sp>
      <p:sp>
        <p:nvSpPr>
          <p:cNvPr id="13" name="Footer Placeholder 12"/>
          <p:cNvSpPr>
            <a:spLocks noGrp="1"/>
          </p:cNvSpPr>
          <p:nvPr>
            <p:ph type="ftr" sz="quarter" idx="11"/>
          </p:nvPr>
        </p:nvSpPr>
        <p:spPr/>
        <p:txBody>
          <a:bodyPr/>
          <a:lstStyle/>
          <a:p>
            <a:r>
              <a:rPr lang="en-GB" smtClean="0"/>
              <a:t>F.P.Furniss</a:t>
            </a:r>
            <a:endParaRPr lang="en-GB"/>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88" y="2057400"/>
            <a:ext cx="3932238" cy="3997614"/>
          </a:xfrm>
          <a:prstGeom prst="rect">
            <a:avLst/>
          </a:prstGeom>
        </p:spPr>
      </p:pic>
      <p:sp>
        <p:nvSpPr>
          <p:cNvPr id="7" name="Rectangle 6"/>
          <p:cNvSpPr/>
          <p:nvPr/>
        </p:nvSpPr>
        <p:spPr>
          <a:xfrm>
            <a:off x="5311629" y="2023141"/>
            <a:ext cx="6075362" cy="4031873"/>
          </a:xfrm>
          <a:prstGeom prst="rect">
            <a:avLst/>
          </a:prstGeom>
        </p:spPr>
        <p:txBody>
          <a:bodyPr wrap="square">
            <a:spAutoFit/>
          </a:bodyPr>
          <a:lstStyle/>
          <a:p>
            <a:r>
              <a:rPr lang="en-GB" sz="3200" dirty="0" smtClean="0"/>
              <a:t>Teach streamline focus on tension through the Red Dots/Joints</a:t>
            </a:r>
          </a:p>
          <a:p>
            <a:endParaRPr lang="en-GB" sz="3200" dirty="0" smtClean="0"/>
          </a:p>
          <a:p>
            <a:pPr marL="285750" indent="-285750">
              <a:buFont typeface="Arial" panose="020B0604020202020204" pitchFamily="34" charset="0"/>
              <a:buChar char="•"/>
            </a:pPr>
            <a:r>
              <a:rPr lang="en-GB" sz="3200" dirty="0" smtClean="0"/>
              <a:t> Ankles - Knees – hips-</a:t>
            </a:r>
          </a:p>
          <a:p>
            <a:pPr marL="285750" indent="-285750">
              <a:buFont typeface="Arial" panose="020B0604020202020204" pitchFamily="34" charset="0"/>
              <a:buChar char="•"/>
            </a:pPr>
            <a:r>
              <a:rPr lang="en-GB" sz="3200" dirty="0" smtClean="0"/>
              <a:t> Shoulders - Neck -</a:t>
            </a:r>
          </a:p>
          <a:p>
            <a:pPr marL="285750" indent="-285750">
              <a:buFont typeface="Arial" panose="020B0604020202020204" pitchFamily="34" charset="0"/>
              <a:buChar char="•"/>
            </a:pPr>
            <a:r>
              <a:rPr lang="en-GB" sz="3200" dirty="0" smtClean="0"/>
              <a:t> Elbows - Wrist                </a:t>
            </a:r>
          </a:p>
          <a:p>
            <a:pPr marL="285750" indent="-285750">
              <a:buFont typeface="Arial" panose="020B0604020202020204" pitchFamily="34" charset="0"/>
              <a:buChar char="•"/>
            </a:pPr>
            <a:r>
              <a:rPr lang="en-GB" sz="3200" dirty="0" smtClean="0"/>
              <a:t>Apply strength in these areas</a:t>
            </a:r>
          </a:p>
          <a:p>
            <a:pPr marL="285750" indent="-285750">
              <a:buFont typeface="Arial" panose="020B0604020202020204" pitchFamily="34" charset="0"/>
              <a:buChar char="•"/>
            </a:pPr>
            <a:r>
              <a:rPr lang="en-GB" sz="3200" dirty="0" smtClean="0"/>
              <a:t> Maintain flexibility </a:t>
            </a:r>
            <a:endParaRPr lang="en-GB" sz="3200" dirty="0"/>
          </a:p>
        </p:txBody>
      </p:sp>
      <p:sp>
        <p:nvSpPr>
          <p:cNvPr id="2" name="Flowchart: Connector 1"/>
          <p:cNvSpPr/>
          <p:nvPr/>
        </p:nvSpPr>
        <p:spPr>
          <a:xfrm>
            <a:off x="2909455" y="4872645"/>
            <a:ext cx="166254" cy="146652"/>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p:cNvSpPr/>
          <p:nvPr/>
        </p:nvSpPr>
        <p:spPr>
          <a:xfrm flipH="1">
            <a:off x="3075708" y="4350327"/>
            <a:ext cx="239683" cy="142702"/>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p:cNvSpPr/>
          <p:nvPr/>
        </p:nvSpPr>
        <p:spPr>
          <a:xfrm>
            <a:off x="3057003" y="3802482"/>
            <a:ext cx="239682" cy="160711"/>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p:cNvSpPr/>
          <p:nvPr/>
        </p:nvSpPr>
        <p:spPr>
          <a:xfrm>
            <a:off x="2258291" y="3200399"/>
            <a:ext cx="193964" cy="166255"/>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lowchart: Connector 10"/>
          <p:cNvSpPr/>
          <p:nvPr/>
        </p:nvSpPr>
        <p:spPr>
          <a:xfrm>
            <a:off x="3075708" y="2798618"/>
            <a:ext cx="124692" cy="110837"/>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Connector 11"/>
          <p:cNvSpPr/>
          <p:nvPr/>
        </p:nvSpPr>
        <p:spPr>
          <a:xfrm flipH="1">
            <a:off x="2452256" y="2438400"/>
            <a:ext cx="152400" cy="124691"/>
          </a:xfrm>
          <a:prstGeom prst="flowChartConnec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32390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6492875"/>
          </a:xfrm>
        </p:spPr>
        <p:txBody>
          <a:bodyPr>
            <a:normAutofit/>
          </a:bodyPr>
          <a:lstStyle/>
          <a:p>
            <a:pPr algn="ctr"/>
            <a:r>
              <a:rPr lang="en-GB" sz="6600" dirty="0" smtClean="0"/>
              <a:t>Transition To Stroke</a:t>
            </a:r>
            <a:endParaRPr lang="en-GB" sz="6600"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7742431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9" y="-471488"/>
            <a:ext cx="3932237" cy="1600200"/>
          </a:xfrm>
        </p:spPr>
        <p:txBody>
          <a:bodyPr>
            <a:normAutofit/>
          </a:bodyPr>
          <a:lstStyle/>
          <a:p>
            <a:pPr algn="ctr"/>
            <a:r>
              <a:rPr lang="en-GB" b="1" dirty="0" smtClean="0">
                <a:solidFill>
                  <a:schemeClr val="bg1"/>
                </a:solidFill>
              </a:rPr>
              <a:t>Transition To Stroke</a:t>
            </a:r>
            <a:br>
              <a:rPr lang="en-GB" b="1" dirty="0" smtClean="0">
                <a:solidFill>
                  <a:schemeClr val="bg1"/>
                </a:solidFill>
              </a:rPr>
            </a:br>
            <a:r>
              <a:rPr lang="en-GB" b="1" dirty="0" smtClean="0">
                <a:solidFill>
                  <a:schemeClr val="bg1"/>
                </a:solidFill>
              </a:rPr>
              <a:t>Push Off Technique</a:t>
            </a:r>
            <a:endParaRPr lang="en-GB" b="1" dirty="0">
              <a:solidFill>
                <a:schemeClr val="bg1"/>
              </a:solidFill>
            </a:endParaRPr>
          </a:p>
        </p:txBody>
      </p:sp>
      <p:pic>
        <p:nvPicPr>
          <p:cNvPr id="14" name="Picture Placeholder 13"/>
          <p:cNvPicPr>
            <a:picLocks noGrp="1" noChangeAspect="1"/>
          </p:cNvPicPr>
          <p:nvPr>
            <p:ph type="pic" idx="1"/>
          </p:nvPr>
        </p:nvPicPr>
        <p:blipFill>
          <a:blip r:embed="rId2">
            <a:extLst>
              <a:ext uri="{28A0092B-C50C-407E-A947-70E740481C1C}">
                <a14:useLocalDpi xmlns:a14="http://schemas.microsoft.com/office/drawing/2010/main" val="0"/>
              </a:ext>
            </a:extLst>
          </a:blip>
          <a:srcRect l="14117" r="14117"/>
          <a:stretch>
            <a:fillRect/>
          </a:stretch>
        </p:blipFill>
        <p:spPr>
          <a:xfrm>
            <a:off x="6574755" y="2842599"/>
            <a:ext cx="4803556" cy="3792931"/>
          </a:xfrm>
          <a:prstGeom prst="rect">
            <a:avLst/>
          </a:prstGeom>
        </p:spPr>
      </p:pic>
      <p:sp>
        <p:nvSpPr>
          <p:cNvPr id="4" name="Text Placeholder 3"/>
          <p:cNvSpPr>
            <a:spLocks noGrp="1"/>
          </p:cNvSpPr>
          <p:nvPr>
            <p:ph type="body" sz="half" idx="2"/>
          </p:nvPr>
        </p:nvSpPr>
        <p:spPr>
          <a:xfrm>
            <a:off x="310488" y="1724168"/>
            <a:ext cx="4439516" cy="5184776"/>
          </a:xfrm>
        </p:spPr>
        <p:txBody>
          <a:bodyPr>
            <a:noAutofit/>
          </a:bodyPr>
          <a:lstStyle/>
          <a:p>
            <a:pPr marL="285750" indent="-285750">
              <a:buFont typeface="Arial" panose="020B0604020202020204" pitchFamily="34" charset="0"/>
              <a:buChar char="•"/>
            </a:pPr>
            <a:r>
              <a:rPr lang="en-GB" sz="2000" dirty="0" smtClean="0"/>
              <a:t>Coach/teach correct push offs</a:t>
            </a:r>
          </a:p>
          <a:p>
            <a:pPr marL="285750" indent="-285750">
              <a:buFont typeface="Arial" panose="020B0604020202020204" pitchFamily="34" charset="0"/>
              <a:buChar char="•"/>
            </a:pPr>
            <a:r>
              <a:rPr lang="en-GB" sz="2000" dirty="0" smtClean="0"/>
              <a:t>Sink and push</a:t>
            </a:r>
          </a:p>
          <a:p>
            <a:pPr marL="285750" indent="-285750">
              <a:buFont typeface="Arial" panose="020B0604020202020204" pitchFamily="34" charset="0"/>
              <a:buChar char="•"/>
            </a:pPr>
            <a:r>
              <a:rPr lang="en-GB" sz="2000" dirty="0" smtClean="0"/>
              <a:t>Body position, arm action important when sinking</a:t>
            </a:r>
          </a:p>
          <a:p>
            <a:pPr marL="285750" indent="-285750">
              <a:buFont typeface="Arial" panose="020B0604020202020204" pitchFamily="34" charset="0"/>
              <a:buChar char="•"/>
            </a:pPr>
            <a:r>
              <a:rPr lang="en-GB" sz="2000" dirty="0" smtClean="0"/>
              <a:t>Hips and shoulder alignment</a:t>
            </a:r>
          </a:p>
          <a:p>
            <a:pPr marL="285750" indent="-285750">
              <a:buFont typeface="Arial" panose="020B0604020202020204" pitchFamily="34" charset="0"/>
              <a:buChar char="•"/>
            </a:pPr>
            <a:r>
              <a:rPr lang="en-GB" sz="2000" dirty="0" smtClean="0"/>
              <a:t>Arms ¾ streamline as push is made</a:t>
            </a:r>
          </a:p>
          <a:p>
            <a:pPr marL="285750" indent="-285750">
              <a:buFont typeface="Arial" panose="020B0604020202020204" pitchFamily="34" charset="0"/>
              <a:buChar char="•"/>
            </a:pPr>
            <a:r>
              <a:rPr lang="en-GB" sz="2000" dirty="0" smtClean="0"/>
              <a:t>Leave the wall on side</a:t>
            </a:r>
          </a:p>
          <a:p>
            <a:pPr marL="285750" indent="-285750">
              <a:buFont typeface="Arial" panose="020B0604020202020204" pitchFamily="34" charset="0"/>
              <a:buChar char="•"/>
            </a:pPr>
            <a:r>
              <a:rPr lang="en-GB" sz="2000" dirty="0" smtClean="0"/>
              <a:t>Rotate to prone ‘off the wall not ‘on the wall</a:t>
            </a:r>
          </a:p>
          <a:p>
            <a:pPr marL="285750" indent="-285750">
              <a:buFont typeface="Arial" panose="020B0604020202020204" pitchFamily="34" charset="0"/>
              <a:buChar char="•"/>
            </a:pPr>
            <a:r>
              <a:rPr lang="en-GB" sz="2000" dirty="0" smtClean="0"/>
              <a:t>Natural lift will occur from air in the lungs</a:t>
            </a:r>
          </a:p>
          <a:p>
            <a:pPr marL="285750" indent="-285750">
              <a:buFont typeface="Arial" panose="020B0604020202020204" pitchFamily="34" charset="0"/>
              <a:buChar char="•"/>
            </a:pPr>
            <a:endParaRPr lang="en-GB" sz="2000" dirty="0"/>
          </a:p>
        </p:txBody>
      </p:sp>
      <p:sp>
        <p:nvSpPr>
          <p:cNvPr id="3" name="Footer Placeholder 2"/>
          <p:cNvSpPr>
            <a:spLocks noGrp="1"/>
          </p:cNvSpPr>
          <p:nvPr>
            <p:ph type="ftr" sz="quarter" idx="11"/>
          </p:nvPr>
        </p:nvSpPr>
        <p:spPr/>
        <p:txBody>
          <a:bodyPr/>
          <a:lstStyle/>
          <a:p>
            <a:r>
              <a:rPr lang="en-GB" smtClean="0"/>
              <a:t>F.P.Furniss</a:t>
            </a: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1817" y="125630"/>
            <a:ext cx="6583363" cy="2533016"/>
          </a:xfrm>
          <a:prstGeom prst="rect">
            <a:avLst/>
          </a:prstGeom>
        </p:spPr>
      </p:pic>
      <p:cxnSp>
        <p:nvCxnSpPr>
          <p:cNvPr id="6" name="Straight Arrow Connector 5"/>
          <p:cNvCxnSpPr/>
          <p:nvPr/>
        </p:nvCxnSpPr>
        <p:spPr>
          <a:xfrm>
            <a:off x="5710239" y="960435"/>
            <a:ext cx="0" cy="763733"/>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280053" y="1811295"/>
            <a:ext cx="1297305" cy="461665"/>
          </a:xfrm>
          <a:prstGeom prst="rect">
            <a:avLst/>
          </a:prstGeom>
        </p:spPr>
        <p:txBody>
          <a:bodyPr wrap="square">
            <a:spAutoFit/>
          </a:bodyPr>
          <a:lstStyle/>
          <a:p>
            <a:pPr algn="ctr"/>
            <a:r>
              <a:rPr lang="en-US" sz="1200" b="0" cap="none" spc="0" dirty="0" smtClean="0">
                <a:ln w="0"/>
                <a:solidFill>
                  <a:schemeClr val="bg1"/>
                </a:solidFill>
                <a:effectLst>
                  <a:outerShdw blurRad="38100" dist="19050" dir="2700000" algn="tl" rotWithShape="0">
                    <a:schemeClr val="dk1">
                      <a:alpha val="40000"/>
                    </a:schemeClr>
                  </a:outerShdw>
                </a:effectLst>
              </a:rPr>
              <a:t>Hands Meet before Push Off</a:t>
            </a:r>
            <a:endParaRPr lang="en-US" sz="1200" b="0" cap="none" spc="0" dirty="0">
              <a:ln w="0"/>
              <a:solidFill>
                <a:schemeClr val="bg1"/>
              </a:solidFill>
              <a:effectLst>
                <a:outerShdw blurRad="38100" dist="19050" dir="2700000" algn="tl" rotWithShape="0">
                  <a:schemeClr val="dk1">
                    <a:alpha val="40000"/>
                  </a:schemeClr>
                </a:outerShdw>
              </a:effectLst>
            </a:endParaRPr>
          </a:p>
        </p:txBody>
      </p:sp>
      <p:cxnSp>
        <p:nvCxnSpPr>
          <p:cNvPr id="10" name="Straight Arrow Connector 9"/>
          <p:cNvCxnSpPr/>
          <p:nvPr/>
        </p:nvCxnSpPr>
        <p:spPr>
          <a:xfrm flipH="1" flipV="1">
            <a:off x="8369877" y="3843066"/>
            <a:ext cx="13855" cy="49393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7543627" y="3308297"/>
            <a:ext cx="1680210" cy="523220"/>
          </a:xfrm>
          <a:prstGeom prst="rect">
            <a:avLst/>
          </a:prstGeom>
        </p:spPr>
        <p:txBody>
          <a:bodyPr wrap="square">
            <a:spAutoFit/>
          </a:bodyPr>
          <a:lstStyle/>
          <a:p>
            <a:pPr algn="ctr"/>
            <a:r>
              <a:rPr lang="en-US" sz="1400" b="0" cap="none" spc="0" dirty="0" smtClean="0">
                <a:ln w="0"/>
                <a:solidFill>
                  <a:schemeClr val="bg1"/>
                </a:solidFill>
                <a:effectLst>
                  <a:outerShdw blurRad="38100" dist="19050" dir="2700000" algn="tl" rotWithShape="0">
                    <a:schemeClr val="dk1">
                      <a:alpha val="40000"/>
                    </a:schemeClr>
                  </a:outerShdw>
                </a:effectLst>
              </a:rPr>
              <a:t>Hips Shoulders In Line</a:t>
            </a:r>
            <a:endParaRPr lang="en-US" sz="1400" b="0" cap="none" spc="0" dirty="0">
              <a:ln w="0"/>
              <a:solidFill>
                <a:schemeClr val="bg1"/>
              </a:solidFill>
              <a:effectLst>
                <a:outerShdw blurRad="38100" dist="19050" dir="2700000" algn="tl" rotWithShape="0">
                  <a:schemeClr val="dk1">
                    <a:alpha val="40000"/>
                  </a:schemeClr>
                </a:outerShdw>
              </a:effectLst>
            </a:endParaRPr>
          </a:p>
        </p:txBody>
      </p:sp>
      <p:cxnSp>
        <p:nvCxnSpPr>
          <p:cNvPr id="12" name="Straight Arrow Connector 11"/>
          <p:cNvCxnSpPr/>
          <p:nvPr/>
        </p:nvCxnSpPr>
        <p:spPr>
          <a:xfrm>
            <a:off x="11517976" y="1209818"/>
            <a:ext cx="0" cy="611332"/>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1013757" y="1842741"/>
            <a:ext cx="1008438" cy="646331"/>
          </a:xfrm>
          <a:prstGeom prst="rect">
            <a:avLst/>
          </a:prstGeom>
        </p:spPr>
        <p:txBody>
          <a:bodyPr wrap="square">
            <a:spAutoFit/>
          </a:bodyPr>
          <a:lstStyle/>
          <a:p>
            <a:pPr algn="ctr"/>
            <a:r>
              <a:rPr lang="en-US" sz="1200" dirty="0" smtClean="0">
                <a:ln w="0"/>
                <a:solidFill>
                  <a:schemeClr val="bg1"/>
                </a:solidFill>
                <a:effectLst>
                  <a:outerShdw blurRad="38100" dist="19050" dir="2700000" algn="tl" rotWithShape="0">
                    <a:schemeClr val="dk1">
                      <a:alpha val="40000"/>
                    </a:schemeClr>
                  </a:outerShdw>
                </a:effectLst>
              </a:rPr>
              <a:t>Feet on wall/whilst facing side</a:t>
            </a:r>
            <a:endParaRPr lang="en-US" sz="1200" b="0" cap="none" spc="0" dirty="0">
              <a:ln w="0"/>
              <a:solidFill>
                <a:schemeClr val="bg1"/>
              </a:solidFill>
              <a:effectLst>
                <a:outerShdw blurRad="38100" dist="19050" dir="2700000" algn="tl" rotWithShape="0">
                  <a:schemeClr val="dk1">
                    <a:alpha val="40000"/>
                  </a:schemeClr>
                </a:outerShdw>
              </a:effectLst>
            </a:endParaRPr>
          </a:p>
        </p:txBody>
      </p:sp>
      <p:cxnSp>
        <p:nvCxnSpPr>
          <p:cNvPr id="15" name="Straight Arrow Connector 14"/>
          <p:cNvCxnSpPr/>
          <p:nvPr/>
        </p:nvCxnSpPr>
        <p:spPr>
          <a:xfrm>
            <a:off x="7611860" y="6147608"/>
            <a:ext cx="2729346" cy="0"/>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flipH="1">
            <a:off x="6971434" y="6200358"/>
            <a:ext cx="3939886" cy="338554"/>
          </a:xfrm>
          <a:prstGeom prst="rect">
            <a:avLst/>
          </a:prstGeom>
        </p:spPr>
        <p:txBody>
          <a:bodyPr wrap="square">
            <a:spAutoFit/>
          </a:bodyPr>
          <a:lstStyle/>
          <a:p>
            <a:pPr algn="ctr"/>
            <a:r>
              <a:rPr lang="en-US" sz="1600" b="0" cap="none" spc="0" dirty="0" smtClean="0">
                <a:ln w="0"/>
                <a:solidFill>
                  <a:schemeClr val="bg1"/>
                </a:solidFill>
                <a:effectLst>
                  <a:outerShdw blurRad="38100" dist="19050" dir="2700000" algn="tl" rotWithShape="0">
                    <a:schemeClr val="dk1">
                      <a:alpha val="40000"/>
                    </a:schemeClr>
                  </a:outerShdw>
                </a:effectLst>
              </a:rPr>
              <a:t>Streamline is reached before toes leave wall</a:t>
            </a:r>
            <a:endParaRPr lang="en-US" sz="1600" b="0" cap="none" spc="0" dirty="0">
              <a:ln w="0"/>
              <a:solidFill>
                <a:schemeClr val="bg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577597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0975" y="0"/>
            <a:ext cx="10515600" cy="1325563"/>
          </a:xfrm>
        </p:spPr>
        <p:txBody>
          <a:bodyPr/>
          <a:lstStyle/>
          <a:p>
            <a:r>
              <a:rPr lang="en-GB" b="1" dirty="0" smtClean="0">
                <a:solidFill>
                  <a:schemeClr val="bg1"/>
                </a:solidFill>
              </a:rPr>
              <a:t>Breakout – Transition from UW to Surface</a:t>
            </a:r>
            <a:endParaRPr lang="en-GB" dirty="0">
              <a:solidFill>
                <a:schemeClr val="bg1"/>
              </a:solidFill>
            </a:endParaRPr>
          </a:p>
        </p:txBody>
      </p:sp>
      <p:sp>
        <p:nvSpPr>
          <p:cNvPr id="6" name="Content Placeholder 5"/>
          <p:cNvSpPr>
            <a:spLocks noGrp="1"/>
          </p:cNvSpPr>
          <p:nvPr>
            <p:ph idx="1"/>
          </p:nvPr>
        </p:nvSpPr>
        <p:spPr/>
        <p:txBody>
          <a:bodyPr>
            <a:normAutofit fontScale="92500"/>
          </a:bodyPr>
          <a:lstStyle/>
          <a:p>
            <a:r>
              <a:rPr lang="en-GB" dirty="0" smtClean="0"/>
              <a:t>Aim is to transfer underwater push and speed into swimming speed</a:t>
            </a:r>
          </a:p>
          <a:p>
            <a:r>
              <a:rPr lang="en-GB" dirty="0" smtClean="0"/>
              <a:t>Remain as horizontal as possible from UW to breaking surface of water</a:t>
            </a:r>
          </a:p>
          <a:p>
            <a:r>
              <a:rPr lang="en-GB" dirty="0" smtClean="0">
                <a:solidFill>
                  <a:srgbClr val="FF0000"/>
                </a:solidFill>
              </a:rPr>
              <a:t>Low skilled/young age groupers search for big breath here following submersion</a:t>
            </a:r>
          </a:p>
          <a:p>
            <a:r>
              <a:rPr lang="en-GB" dirty="0" smtClean="0"/>
              <a:t>First pull down close to the surface so that momentum is picked up instantly</a:t>
            </a:r>
          </a:p>
          <a:p>
            <a:r>
              <a:rPr lang="en-GB" dirty="0" smtClean="0"/>
              <a:t>Starting pull to early will result in drag as body not in streamlined position</a:t>
            </a:r>
          </a:p>
          <a:p>
            <a:r>
              <a:rPr lang="en-GB" dirty="0" smtClean="0"/>
              <a:t>Keep head position neutral</a:t>
            </a:r>
          </a:p>
          <a:p>
            <a:r>
              <a:rPr lang="en-GB" dirty="0" smtClean="0"/>
              <a:t>Shoulders and head break the surface together on Fly/Back/Free</a:t>
            </a:r>
          </a:p>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51049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838" y="0"/>
            <a:ext cx="10515600" cy="1325563"/>
          </a:xfrm>
        </p:spPr>
        <p:txBody>
          <a:bodyPr/>
          <a:lstStyle/>
          <a:p>
            <a:r>
              <a:rPr lang="en-GB" b="1" dirty="0" smtClean="0">
                <a:solidFill>
                  <a:schemeClr val="bg1"/>
                </a:solidFill>
              </a:rPr>
              <a:t>Breaststroke UW Breakout</a:t>
            </a:r>
            <a:endParaRPr lang="en-GB" dirty="0">
              <a:solidFill>
                <a:schemeClr val="bg1"/>
              </a:solidFill>
            </a:endParaRPr>
          </a:p>
        </p:txBody>
      </p:sp>
      <p:sp>
        <p:nvSpPr>
          <p:cNvPr id="3" name="Content Placeholder 2"/>
          <p:cNvSpPr>
            <a:spLocks noGrp="1"/>
          </p:cNvSpPr>
          <p:nvPr>
            <p:ph idx="1"/>
          </p:nvPr>
        </p:nvSpPr>
        <p:spPr/>
        <p:txBody>
          <a:bodyPr>
            <a:normAutofit fontScale="92500"/>
          </a:bodyPr>
          <a:lstStyle/>
          <a:p>
            <a:r>
              <a:rPr lang="en-GB" dirty="0" smtClean="0"/>
              <a:t>More depth required an efficient breakout will be between</a:t>
            </a:r>
          </a:p>
          <a:p>
            <a:pPr marL="0" indent="0">
              <a:buNone/>
            </a:pPr>
            <a:r>
              <a:rPr lang="en-GB" dirty="0" smtClean="0"/>
              <a:t>   8 -12 </a:t>
            </a:r>
            <a:r>
              <a:rPr lang="en-GB" dirty="0" err="1" smtClean="0"/>
              <a:t>mts</a:t>
            </a:r>
            <a:r>
              <a:rPr lang="en-GB" dirty="0" smtClean="0"/>
              <a:t> long</a:t>
            </a:r>
          </a:p>
          <a:p>
            <a:r>
              <a:rPr lang="en-GB" dirty="0" smtClean="0"/>
              <a:t>The Breaststroke pull out rules allows 1 double arm pull through to the hips, 1 dolphin kick and 1 breaststroke kick before commencing the stroke.</a:t>
            </a:r>
          </a:p>
          <a:p>
            <a:r>
              <a:rPr lang="en-GB" dirty="0" smtClean="0"/>
              <a:t>The dolphin kick can be performed before/during or after the pull down</a:t>
            </a:r>
          </a:p>
          <a:p>
            <a:r>
              <a:rPr lang="en-GB" dirty="0" smtClean="0"/>
              <a:t>I prefer an early dolphin kick because it helps maintain push off speed, its easier to maintain streamlining this way, the pull down commences immediately following the down beat, legs must return to streamline as quickly as possible.</a:t>
            </a:r>
          </a:p>
          <a:p>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0462961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425" y="0"/>
            <a:ext cx="10515600" cy="1325563"/>
          </a:xfrm>
        </p:spPr>
        <p:txBody>
          <a:bodyPr/>
          <a:lstStyle/>
          <a:p>
            <a:r>
              <a:rPr lang="en-GB" b="1" dirty="0" smtClean="0">
                <a:solidFill>
                  <a:schemeClr val="bg1"/>
                </a:solidFill>
              </a:rPr>
              <a:t>Perfect UW Breaststroke Breakout (Points)</a:t>
            </a:r>
            <a:endParaRPr lang="en-GB" dirty="0">
              <a:solidFill>
                <a:schemeClr val="bg1"/>
              </a:solidFill>
            </a:endParaRPr>
          </a:p>
        </p:txBody>
      </p:sp>
      <p:sp>
        <p:nvSpPr>
          <p:cNvPr id="3" name="Content Placeholder 2"/>
          <p:cNvSpPr>
            <a:spLocks noGrp="1"/>
          </p:cNvSpPr>
          <p:nvPr>
            <p:ph idx="1"/>
          </p:nvPr>
        </p:nvSpPr>
        <p:spPr/>
        <p:txBody>
          <a:bodyPr/>
          <a:lstStyle/>
          <a:p>
            <a:r>
              <a:rPr lang="en-GB" dirty="0" smtClean="0"/>
              <a:t>Hands and forearms remain tight to chest and head through recovery</a:t>
            </a:r>
          </a:p>
          <a:p>
            <a:r>
              <a:rPr lang="en-GB" dirty="0" smtClean="0"/>
              <a:t>Heels recover to ‘catch’ at speed</a:t>
            </a:r>
          </a:p>
          <a:p>
            <a:r>
              <a:rPr lang="en-GB" dirty="0" smtClean="0"/>
              <a:t>Kick must be ready to strike as arms are at ¾ extension, otherwise excessive drag occurs</a:t>
            </a:r>
          </a:p>
          <a:p>
            <a:r>
              <a:rPr lang="en-GB" dirty="0" smtClean="0"/>
              <a:t>Arms and legs reach streamline position simultaneously.</a:t>
            </a:r>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470928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713" y="0"/>
            <a:ext cx="10515600" cy="1325563"/>
          </a:xfrm>
        </p:spPr>
        <p:txBody>
          <a:bodyPr/>
          <a:lstStyle/>
          <a:p>
            <a:r>
              <a:rPr lang="en-GB" b="1" dirty="0">
                <a:solidFill>
                  <a:schemeClr val="bg1"/>
                </a:solidFill>
              </a:rPr>
              <a:t>Essentials In Technique</a:t>
            </a:r>
            <a:endParaRPr lang="en-GB" dirty="0">
              <a:solidFill>
                <a:schemeClr val="bg1"/>
              </a:solidFill>
            </a:endParaRPr>
          </a:p>
        </p:txBody>
      </p:sp>
      <p:sp>
        <p:nvSpPr>
          <p:cNvPr id="4" name="Content Placeholder 3"/>
          <p:cNvSpPr>
            <a:spLocks noGrp="1"/>
          </p:cNvSpPr>
          <p:nvPr>
            <p:ph sz="half" idx="1"/>
          </p:nvPr>
        </p:nvSpPr>
        <p:spPr/>
        <p:txBody>
          <a:bodyPr/>
          <a:lstStyle/>
          <a:p>
            <a:r>
              <a:rPr lang="en-GB" dirty="0"/>
              <a:t>Body Position</a:t>
            </a:r>
          </a:p>
          <a:p>
            <a:r>
              <a:rPr lang="en-GB" dirty="0"/>
              <a:t>Legs</a:t>
            </a:r>
          </a:p>
          <a:p>
            <a:r>
              <a:rPr lang="en-GB" dirty="0"/>
              <a:t>Arms</a:t>
            </a:r>
          </a:p>
          <a:p>
            <a:r>
              <a:rPr lang="en-GB" dirty="0"/>
              <a:t>Breathing</a:t>
            </a:r>
          </a:p>
          <a:p>
            <a:r>
              <a:rPr lang="en-GB" dirty="0"/>
              <a:t>Timing</a:t>
            </a:r>
          </a:p>
          <a:p>
            <a:endParaRPr lang="en-GB" dirty="0"/>
          </a:p>
          <a:p>
            <a:endParaRPr lang="en-GB" dirty="0"/>
          </a:p>
          <a:p>
            <a:r>
              <a:rPr lang="en-GB" b="1" dirty="0">
                <a:solidFill>
                  <a:srgbClr val="FF0000"/>
                </a:solidFill>
              </a:rPr>
              <a:t>Remember Action/Reaction</a:t>
            </a:r>
          </a:p>
          <a:p>
            <a:endParaRPr lang="en-GB" dirty="0"/>
          </a:p>
        </p:txBody>
      </p:sp>
      <p:sp>
        <p:nvSpPr>
          <p:cNvPr id="5" name="Content Placeholder 4"/>
          <p:cNvSpPr>
            <a:spLocks noGrp="1"/>
          </p:cNvSpPr>
          <p:nvPr>
            <p:ph sz="half" idx="2"/>
          </p:nvPr>
        </p:nvSpPr>
        <p:spPr/>
        <p:txBody>
          <a:bodyPr/>
          <a:lstStyle/>
          <a:p>
            <a:r>
              <a:rPr lang="en-GB" dirty="0"/>
              <a:t>Stroke Length/DPS</a:t>
            </a:r>
          </a:p>
          <a:p>
            <a:r>
              <a:rPr lang="en-GB" dirty="0"/>
              <a:t>Stroke Rate</a:t>
            </a:r>
          </a:p>
          <a:p>
            <a:r>
              <a:rPr lang="en-GB" dirty="0"/>
              <a:t>Acceleration</a:t>
            </a:r>
          </a:p>
          <a:p>
            <a:r>
              <a:rPr lang="en-GB" dirty="0"/>
              <a:t>Rotation</a:t>
            </a:r>
          </a:p>
          <a:p>
            <a:r>
              <a:rPr lang="en-GB" dirty="0"/>
              <a:t>Rhythm</a:t>
            </a:r>
          </a:p>
          <a:p>
            <a:r>
              <a:rPr lang="en-GB" dirty="0"/>
              <a:t>Consistency of application</a:t>
            </a:r>
          </a:p>
          <a:p>
            <a:r>
              <a:rPr lang="en-GB" dirty="0"/>
              <a:t>Flexibility and ROM</a:t>
            </a:r>
          </a:p>
          <a:p>
            <a:r>
              <a:rPr lang="en-GB" dirty="0"/>
              <a:t>Overall efficiency</a:t>
            </a:r>
          </a:p>
          <a:p>
            <a:endParaRPr lang="en-GB" dirty="0"/>
          </a:p>
        </p:txBody>
      </p:sp>
      <p:sp>
        <p:nvSpPr>
          <p:cNvPr id="3" name="Footer Placeholder 2"/>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419256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5800148"/>
          </a:xfrm>
        </p:spPr>
        <p:txBody>
          <a:bodyPr>
            <a:normAutofit/>
          </a:bodyPr>
          <a:lstStyle/>
          <a:p>
            <a:pPr algn="ctr"/>
            <a:r>
              <a:rPr lang="en-GB" sz="6600" dirty="0" smtClean="0"/>
              <a:t>Key Technical Points 4 Strokes</a:t>
            </a:r>
            <a:endParaRPr lang="en-GB" sz="6600"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7119132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92875"/>
          </a:xfrm>
        </p:spPr>
        <p:txBody>
          <a:bodyPr>
            <a:normAutofit/>
          </a:bodyPr>
          <a:lstStyle/>
          <a:p>
            <a:pPr algn="ctr"/>
            <a:r>
              <a:rPr lang="en-GB" sz="6600" dirty="0" smtClean="0"/>
              <a:t>Breaststroke</a:t>
            </a:r>
            <a:endParaRPr lang="en-GB" sz="6600" dirty="0"/>
          </a:p>
        </p:txBody>
      </p:sp>
      <p:sp>
        <p:nvSpPr>
          <p:cNvPr id="3" name="Footer Placeholder 2"/>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5016953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10515600" cy="1325563"/>
          </a:xfrm>
        </p:spPr>
        <p:txBody>
          <a:bodyPr/>
          <a:lstStyle/>
          <a:p>
            <a:r>
              <a:rPr lang="en-GB" b="1" dirty="0">
                <a:solidFill>
                  <a:schemeClr val="bg1"/>
                </a:solidFill>
              </a:rPr>
              <a:t>Key Technical Requirements</a:t>
            </a:r>
          </a:p>
        </p:txBody>
      </p:sp>
      <p:sp>
        <p:nvSpPr>
          <p:cNvPr id="4" name="Content Placeholder 3"/>
          <p:cNvSpPr>
            <a:spLocks noGrp="1"/>
          </p:cNvSpPr>
          <p:nvPr>
            <p:ph idx="1"/>
          </p:nvPr>
        </p:nvSpPr>
        <p:spPr/>
        <p:txBody>
          <a:bodyPr/>
          <a:lstStyle/>
          <a:p>
            <a:r>
              <a:rPr lang="en-GB" dirty="0"/>
              <a:t>Starting point is feet and high degree of ankle flexibility</a:t>
            </a:r>
          </a:p>
          <a:p>
            <a:r>
              <a:rPr lang="en-GB" dirty="0"/>
              <a:t>Very few World Class Breaststrokers are arm dominant</a:t>
            </a:r>
          </a:p>
          <a:p>
            <a:r>
              <a:rPr lang="en-GB" dirty="0"/>
              <a:t>Acceleration through both pull and kick</a:t>
            </a:r>
          </a:p>
          <a:p>
            <a:r>
              <a:rPr lang="en-GB" dirty="0"/>
              <a:t>Timing and streamlining is crucial</a:t>
            </a:r>
          </a:p>
          <a:p>
            <a:r>
              <a:rPr lang="en-GB" dirty="0"/>
              <a:t>Speed is at extension</a:t>
            </a:r>
          </a:p>
          <a:p>
            <a:r>
              <a:rPr lang="en-GB" dirty="0"/>
              <a:t>Breaststroke the most individual of all the strokes</a:t>
            </a:r>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0549214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82600" y="-428625"/>
            <a:ext cx="9332913" cy="1600200"/>
          </a:xfrm>
        </p:spPr>
        <p:txBody>
          <a:bodyPr/>
          <a:lstStyle/>
          <a:p>
            <a:r>
              <a:rPr lang="en-GB" b="1" dirty="0">
                <a:solidFill>
                  <a:schemeClr val="bg1"/>
                </a:solidFill>
              </a:rPr>
              <a:t>Key teaching/coaching points – Body Position</a:t>
            </a:r>
          </a:p>
        </p:txBody>
      </p:sp>
      <p:sp>
        <p:nvSpPr>
          <p:cNvPr id="9" name="Content Placeholder 8"/>
          <p:cNvSpPr>
            <a:spLocks noGrp="1"/>
          </p:cNvSpPr>
          <p:nvPr>
            <p:ph idx="1"/>
          </p:nvPr>
        </p:nvSpPr>
        <p:spPr>
          <a:xfrm>
            <a:off x="5183188" y="1522412"/>
            <a:ext cx="6172200" cy="4338638"/>
          </a:xfrm>
        </p:spPr>
        <p:txBody>
          <a:bodyPr>
            <a:normAutofit fontScale="77500" lnSpcReduction="20000"/>
          </a:bodyPr>
          <a:lstStyle/>
          <a:p>
            <a:r>
              <a:rPr lang="en-GB" dirty="0"/>
              <a:t>Will lift in relation to in-sweep of arms and coming together of hands</a:t>
            </a:r>
          </a:p>
          <a:p>
            <a:r>
              <a:rPr lang="en-GB" dirty="0"/>
              <a:t>Will drop as reach forward to full extension</a:t>
            </a:r>
          </a:p>
          <a:p>
            <a:r>
              <a:rPr lang="en-GB" dirty="0"/>
              <a:t>Aim is not excessive undulation</a:t>
            </a:r>
          </a:p>
          <a:p>
            <a:r>
              <a:rPr lang="en-GB" dirty="0"/>
              <a:t>Body at its most streamlined as arms reach full extension and feet are accelerating together</a:t>
            </a:r>
          </a:p>
          <a:p>
            <a:r>
              <a:rPr lang="en-GB" dirty="0"/>
              <a:t>Technically gifted individuals will spend almost half the race in this position</a:t>
            </a:r>
          </a:p>
          <a:p>
            <a:r>
              <a:rPr lang="en-GB" dirty="0"/>
              <a:t>Breathing-breath takes place during in-scull - avoid lifting head too early to breath during the out-scull.</a:t>
            </a:r>
          </a:p>
          <a:p>
            <a:endParaRPr lang="en-GB" dirty="0"/>
          </a:p>
        </p:txBody>
      </p:sp>
      <p:sp>
        <p:nvSpPr>
          <p:cNvPr id="10" name="Text Placeholder 9"/>
          <p:cNvSpPr>
            <a:spLocks noGrp="1"/>
          </p:cNvSpPr>
          <p:nvPr>
            <p:ph type="body" sz="half" idx="2"/>
          </p:nvPr>
        </p:nvSpPr>
        <p:spPr/>
        <p:txBody>
          <a:bodyPr/>
          <a:lstStyle/>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87" y="1522412"/>
            <a:ext cx="3932237" cy="3803650"/>
          </a:xfrm>
          <a:prstGeom prst="rect">
            <a:avLst/>
          </a:prstGeom>
        </p:spPr>
      </p:pic>
    </p:spTree>
    <p:extLst>
      <p:ext uri="{BB962C8B-B14F-4D97-AF65-F5344CB8AC3E}">
        <p14:creationId xmlns:p14="http://schemas.microsoft.com/office/powerpoint/2010/main" val="15618086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an's 3rd phase.wmv">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1025237"/>
            <a:ext cx="12192000" cy="5832763"/>
          </a:xfrm>
          <a:prstGeom prst="rect">
            <a:avLst/>
          </a:prstGeom>
          <a:noFill/>
          <a:ln w="9525">
            <a:solidFill>
              <a:srgbClr val="FFFF66"/>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193964" y="110835"/>
            <a:ext cx="10515600" cy="830997"/>
          </a:xfrm>
          <a:prstGeom prst="rect">
            <a:avLst/>
          </a:prstGeom>
        </p:spPr>
        <p:txBody>
          <a:bodyPr wrap="square">
            <a:spAutoFit/>
          </a:bodyPr>
          <a:lstStyle/>
          <a:p>
            <a:pPr algn="ctr"/>
            <a:r>
              <a:rPr lang="en-GB" sz="4800" dirty="0">
                <a:solidFill>
                  <a:srgbClr val="FF0000"/>
                </a:solidFill>
              </a:rPr>
              <a:t>Speed At Extension</a:t>
            </a:r>
          </a:p>
        </p:txBody>
      </p:sp>
      <p:sp>
        <p:nvSpPr>
          <p:cNvPr id="3" name="Footer Placeholder 2"/>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7453692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588" y="-30162"/>
            <a:ext cx="8861425" cy="1017587"/>
          </a:xfrm>
        </p:spPr>
        <p:txBody>
          <a:bodyPr/>
          <a:lstStyle/>
          <a:p>
            <a:r>
              <a:rPr lang="en-GB" b="1" dirty="0">
                <a:solidFill>
                  <a:schemeClr val="bg1"/>
                </a:solidFill>
              </a:rPr>
              <a:t>Key teaching/coaching points - Arms</a:t>
            </a:r>
          </a:p>
        </p:txBody>
      </p:sp>
      <p:sp>
        <p:nvSpPr>
          <p:cNvPr id="3" name="Content Placeholder 2"/>
          <p:cNvSpPr>
            <a:spLocks noGrp="1"/>
          </p:cNvSpPr>
          <p:nvPr>
            <p:ph idx="1"/>
          </p:nvPr>
        </p:nvSpPr>
        <p:spPr>
          <a:xfrm>
            <a:off x="5172075" y="1685925"/>
            <a:ext cx="6183313" cy="4175125"/>
          </a:xfrm>
        </p:spPr>
        <p:txBody>
          <a:bodyPr>
            <a:normAutofit fontScale="85000" lnSpcReduction="20000"/>
          </a:bodyPr>
          <a:lstStyle/>
          <a:p>
            <a:r>
              <a:rPr lang="en-GB" dirty="0"/>
              <a:t>Press outwards at ‘catch’ point</a:t>
            </a:r>
          </a:p>
          <a:p>
            <a:r>
              <a:rPr lang="en-GB" dirty="0"/>
              <a:t>Firm hold on water</a:t>
            </a:r>
          </a:p>
          <a:p>
            <a:r>
              <a:rPr lang="en-GB" dirty="0"/>
              <a:t>Accelerate through the pull and into the in-sweep</a:t>
            </a:r>
          </a:p>
          <a:p>
            <a:r>
              <a:rPr lang="en-GB" dirty="0"/>
              <a:t>Maintain high elbows</a:t>
            </a:r>
          </a:p>
          <a:p>
            <a:r>
              <a:rPr lang="en-GB" dirty="0"/>
              <a:t>Do not pause underneath your chest, extend forward preparing for next ‘catch’ and arm cycle.</a:t>
            </a:r>
          </a:p>
          <a:p>
            <a:r>
              <a:rPr lang="en-GB" dirty="0"/>
              <a:t>Rapid forward movement of arms to extension, this is the fastest part of the stroke</a:t>
            </a:r>
          </a:p>
          <a:p>
            <a:endParaRPr lang="en-GB" dirty="0"/>
          </a:p>
        </p:txBody>
      </p:sp>
      <p:sp>
        <p:nvSpPr>
          <p:cNvPr id="4" name="Text Placeholder 3"/>
          <p:cNvSpPr>
            <a:spLocks noGrp="1"/>
          </p:cNvSpPr>
          <p:nvPr>
            <p:ph type="body" sz="half" idx="2"/>
          </p:nvPr>
        </p:nvSpPr>
        <p:spPr/>
        <p:txBody>
          <a:bodyPr/>
          <a:lstStyle/>
          <a:p>
            <a:endParaRPr lang="en-GB" dirty="0"/>
          </a:p>
        </p:txBody>
      </p:sp>
      <p:sp>
        <p:nvSpPr>
          <p:cNvPr id="6" name="Footer Placeholder 5"/>
          <p:cNvSpPr>
            <a:spLocks noGrp="1"/>
          </p:cNvSpPr>
          <p:nvPr>
            <p:ph type="ftr" sz="quarter" idx="11"/>
          </p:nvPr>
        </p:nvSpPr>
        <p:spPr/>
        <p:txBody>
          <a:bodyPr/>
          <a:lstStyle/>
          <a:p>
            <a:r>
              <a:rPr lang="en-GB" smtClean="0"/>
              <a:t>F.P.Furniss</a:t>
            </a:r>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88" y="2057400"/>
            <a:ext cx="3932236" cy="3803650"/>
          </a:xfrm>
          <a:prstGeom prst="rect">
            <a:avLst/>
          </a:prstGeom>
        </p:spPr>
      </p:pic>
    </p:spTree>
    <p:extLst>
      <p:ext uri="{BB962C8B-B14F-4D97-AF65-F5344CB8AC3E}">
        <p14:creationId xmlns:p14="http://schemas.microsoft.com/office/powerpoint/2010/main" val="2766925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mily Brst Head on.mp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77091" y="623455"/>
            <a:ext cx="5611091" cy="5763490"/>
          </a:xfrm>
          <a:prstGeom prst="rect">
            <a:avLst/>
          </a:prstGeom>
          <a:noFill/>
          <a:ln w="12700">
            <a:solidFill>
              <a:srgbClr val="FFFF66"/>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2" descr="Emily Brst Head on_0001"/>
          <p:cNvPicPr>
            <a:picLocks noChangeAspect="1" noChangeArrowheads="1"/>
          </p:cNvPicPr>
          <p:nvPr/>
        </p:nvPicPr>
        <p:blipFill>
          <a:blip r:embed="rId4">
            <a:extLst>
              <a:ext uri="{28A0092B-C50C-407E-A947-70E740481C1C}">
                <a14:useLocalDpi xmlns:a14="http://schemas.microsoft.com/office/drawing/2010/main" val="0"/>
              </a:ext>
            </a:extLst>
          </a:blip>
          <a:srcRect l="18182" t="15277" r="18182" b="29167"/>
          <a:stretch>
            <a:fillRect/>
          </a:stretch>
        </p:blipFill>
        <p:spPr bwMode="auto">
          <a:xfrm>
            <a:off x="6262255" y="623456"/>
            <a:ext cx="5652654" cy="5763489"/>
          </a:xfrm>
          <a:prstGeom prst="rect">
            <a:avLst/>
          </a:prstGeom>
          <a:noFill/>
          <a:ln w="9525">
            <a:solidFill>
              <a:srgbClr val="FFFF66"/>
            </a:solidFill>
            <a:miter lim="800000"/>
            <a:headEnd/>
            <a:tailEnd/>
          </a:ln>
          <a:extLst>
            <a:ext uri="{909E8E84-426E-40DD-AFC4-6F175D3DCCD1}">
              <a14:hiddenFill xmlns:a14="http://schemas.microsoft.com/office/drawing/2010/main">
                <a:solidFill>
                  <a:srgbClr val="FFFFFF"/>
                </a:solidFill>
              </a14:hiddenFill>
            </a:ext>
          </a:extLst>
        </p:spPr>
      </p:pic>
      <p:grpSp>
        <p:nvGrpSpPr>
          <p:cNvPr id="7" name="Group 6"/>
          <p:cNvGrpSpPr>
            <a:grpSpLocks/>
          </p:cNvGrpSpPr>
          <p:nvPr/>
        </p:nvGrpSpPr>
        <p:grpSpPr bwMode="auto">
          <a:xfrm>
            <a:off x="7550727" y="2563092"/>
            <a:ext cx="3103418" cy="2119744"/>
            <a:chOff x="1536" y="1392"/>
            <a:chExt cx="2640" cy="1344"/>
          </a:xfrm>
        </p:grpSpPr>
        <p:sp>
          <p:nvSpPr>
            <p:cNvPr id="8" name="Line 3"/>
            <p:cNvSpPr>
              <a:spLocks noChangeShapeType="1"/>
            </p:cNvSpPr>
            <p:nvPr/>
          </p:nvSpPr>
          <p:spPr bwMode="auto">
            <a:xfrm flipV="1">
              <a:off x="2880" y="1392"/>
              <a:ext cx="1296" cy="134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eaLnBrk="1" hangingPunct="1">
                <a:defRPr/>
              </a:pPr>
              <a:endParaRPr lang="en-GB">
                <a:effectLst>
                  <a:outerShdw blurRad="38100" dist="38100" dir="2700000" algn="tl">
                    <a:srgbClr val="000000">
                      <a:alpha val="43137"/>
                    </a:srgbClr>
                  </a:outerShdw>
                </a:effectLst>
              </a:endParaRPr>
            </a:p>
          </p:txBody>
        </p:sp>
        <p:sp>
          <p:nvSpPr>
            <p:cNvPr id="9" name="Line 4"/>
            <p:cNvSpPr>
              <a:spLocks noChangeShapeType="1"/>
            </p:cNvSpPr>
            <p:nvPr/>
          </p:nvSpPr>
          <p:spPr bwMode="auto">
            <a:xfrm flipH="1" flipV="1">
              <a:off x="1536" y="1440"/>
              <a:ext cx="1200" cy="1296"/>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eaLnBrk="1" hangingPunct="1">
                <a:defRPr/>
              </a:pPr>
              <a:endParaRPr lang="en-GB">
                <a:effectLst>
                  <a:outerShdw blurRad="38100" dist="38100" dir="2700000" algn="tl">
                    <a:srgbClr val="000000">
                      <a:alpha val="43137"/>
                    </a:srgbClr>
                  </a:outerShdw>
                </a:effectLst>
              </a:endParaRPr>
            </a:p>
          </p:txBody>
        </p:sp>
      </p:grpSp>
      <p:cxnSp>
        <p:nvCxnSpPr>
          <p:cNvPr id="10" name="Straight Connector 9"/>
          <p:cNvCxnSpPr/>
          <p:nvPr/>
        </p:nvCxnSpPr>
        <p:spPr>
          <a:xfrm flipH="1" flipV="1">
            <a:off x="8589818" y="2327564"/>
            <a:ext cx="13855" cy="11776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9504218" y="2327564"/>
            <a:ext cx="27709" cy="117763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428201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p:cTn id="12" fill="hold" display="0">
                  <p:stCondLst>
                    <p:cond delay="indefinite"/>
                  </p:stCondLst>
                  <p:endCondLst>
                    <p:cond evt="onNext" delay="0">
                      <p:tgtEl>
                        <p:sldTgt/>
                      </p:tgtEl>
                    </p:cond>
                    <p:cond evt="onPrev" delay="0">
                      <p:tgtEl>
                        <p:sldTgt/>
                      </p:tgtEl>
                    </p:cond>
                  </p:end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2626" y="-257175"/>
            <a:ext cx="8104187" cy="1357313"/>
          </a:xfrm>
        </p:spPr>
        <p:txBody>
          <a:bodyPr/>
          <a:lstStyle/>
          <a:p>
            <a:r>
              <a:rPr lang="en-GB" b="1" dirty="0">
                <a:solidFill>
                  <a:schemeClr val="bg1"/>
                </a:solidFill>
              </a:rPr>
              <a:t>Key teaching/coaching points - Legs</a:t>
            </a:r>
          </a:p>
        </p:txBody>
      </p:sp>
      <p:sp>
        <p:nvSpPr>
          <p:cNvPr id="3" name="Content Placeholder 2"/>
          <p:cNvSpPr>
            <a:spLocks noGrp="1"/>
          </p:cNvSpPr>
          <p:nvPr>
            <p:ph idx="1"/>
          </p:nvPr>
        </p:nvSpPr>
        <p:spPr>
          <a:xfrm>
            <a:off x="5286374" y="1587500"/>
            <a:ext cx="6069013" cy="4273550"/>
          </a:xfrm>
        </p:spPr>
        <p:txBody>
          <a:bodyPr>
            <a:normAutofit fontScale="77500" lnSpcReduction="20000"/>
          </a:bodyPr>
          <a:lstStyle/>
          <a:p>
            <a:r>
              <a:rPr lang="en-GB" dirty="0"/>
              <a:t>Recover feet within bodyline think feet to hips rather than knees to chest</a:t>
            </a:r>
          </a:p>
          <a:p>
            <a:r>
              <a:rPr lang="en-GB" dirty="0"/>
              <a:t>Take time to position feet to kick effectively</a:t>
            </a:r>
          </a:p>
          <a:p>
            <a:r>
              <a:rPr lang="en-GB" dirty="0"/>
              <a:t>Set feet outwards – flex your ankles</a:t>
            </a:r>
          </a:p>
          <a:p>
            <a:r>
              <a:rPr lang="en-GB" dirty="0"/>
              <a:t>Main force of propulsion from knees down</a:t>
            </a:r>
          </a:p>
          <a:p>
            <a:r>
              <a:rPr lang="en-GB" dirty="0"/>
              <a:t>Kick backwards explosively</a:t>
            </a:r>
          </a:p>
          <a:p>
            <a:r>
              <a:rPr lang="en-GB" dirty="0"/>
              <a:t>Kick completed when feet drive together</a:t>
            </a:r>
          </a:p>
          <a:p>
            <a:r>
              <a:rPr lang="en-GB" dirty="0"/>
              <a:t>Finish kick with fast acceleration and ankle movement/squeeze gluts together at end of kick</a:t>
            </a:r>
          </a:p>
          <a:p>
            <a:endParaRPr lang="en-GB" dirty="0"/>
          </a:p>
        </p:txBody>
      </p:sp>
      <p:sp>
        <p:nvSpPr>
          <p:cNvPr id="4" name="Text Placeholder 3"/>
          <p:cNvSpPr>
            <a:spLocks noGrp="1"/>
          </p:cNvSpPr>
          <p:nvPr>
            <p:ph type="body" sz="half" idx="2"/>
          </p:nvPr>
        </p:nvSpPr>
        <p:spPr/>
        <p:txBody>
          <a:bodyPr/>
          <a:lstStyle/>
          <a:p>
            <a:endParaRPr lang="en-GB" dirty="0"/>
          </a:p>
        </p:txBody>
      </p:sp>
      <p:sp>
        <p:nvSpPr>
          <p:cNvPr id="6" name="Footer Placeholder 5"/>
          <p:cNvSpPr>
            <a:spLocks noGrp="1"/>
          </p:cNvSpPr>
          <p:nvPr>
            <p:ph type="ftr" sz="quarter" idx="11"/>
          </p:nvPr>
        </p:nvSpPr>
        <p:spPr/>
        <p:txBody>
          <a:bodyPr/>
          <a:lstStyle/>
          <a:p>
            <a:r>
              <a:rPr lang="en-GB" smtClean="0"/>
              <a:t>F.P.Furniss</a:t>
            </a:r>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89" y="1595438"/>
            <a:ext cx="3932236" cy="3811588"/>
          </a:xfrm>
          <a:prstGeom prst="rect">
            <a:avLst/>
          </a:prstGeom>
        </p:spPr>
      </p:pic>
    </p:spTree>
    <p:extLst>
      <p:ext uri="{BB962C8B-B14F-4D97-AF65-F5344CB8AC3E}">
        <p14:creationId xmlns:p14="http://schemas.microsoft.com/office/powerpoint/2010/main" val="6923819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P1000825"/>
          <p:cNvPicPr>
            <a:picLocks noChangeAspect="1" noChangeArrowheads="1"/>
          </p:cNvPicPr>
          <p:nvPr/>
        </p:nvPicPr>
        <p:blipFill>
          <a:blip r:embed="rId2">
            <a:extLst>
              <a:ext uri="{28A0092B-C50C-407E-A947-70E740481C1C}">
                <a14:useLocalDpi xmlns:a14="http://schemas.microsoft.com/office/drawing/2010/main" val="0"/>
              </a:ext>
            </a:extLst>
          </a:blip>
          <a:srcRect l="14925" r="11940"/>
          <a:stretch>
            <a:fillRect/>
          </a:stretch>
        </p:blipFill>
        <p:spPr>
          <a:xfrm>
            <a:off x="206477" y="191729"/>
            <a:ext cx="5753538" cy="6474542"/>
          </a:xfrm>
          <a:prstGeom prst="rect">
            <a:avLst/>
          </a:prstGeom>
          <a:noFill/>
          <a:ln w="28575">
            <a:solidFill>
              <a:srgbClr val="FFFF66"/>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6" descr="P10008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6234545" y="191729"/>
            <a:ext cx="5829636" cy="6474542"/>
          </a:xfrm>
          <a:prstGeom prst="rect">
            <a:avLst/>
          </a:prstGeom>
          <a:noFill/>
          <a:ln w="28575">
            <a:solidFill>
              <a:srgbClr val="FFFF66"/>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7" name="Group 9"/>
          <p:cNvGrpSpPr>
            <a:grpSpLocks/>
          </p:cNvGrpSpPr>
          <p:nvPr/>
        </p:nvGrpSpPr>
        <p:grpSpPr bwMode="auto">
          <a:xfrm>
            <a:off x="1842655" y="1884218"/>
            <a:ext cx="2514600" cy="2935831"/>
            <a:chOff x="3504" y="1248"/>
            <a:chExt cx="1296" cy="2112"/>
          </a:xfrm>
        </p:grpSpPr>
        <p:sp>
          <p:nvSpPr>
            <p:cNvPr id="8" name="Line 7"/>
            <p:cNvSpPr>
              <a:spLocks noChangeShapeType="1"/>
            </p:cNvSpPr>
            <p:nvPr/>
          </p:nvSpPr>
          <p:spPr bwMode="auto">
            <a:xfrm flipH="1">
              <a:off x="3504" y="1248"/>
              <a:ext cx="240" cy="2112"/>
            </a:xfrm>
            <a:prstGeom prst="line">
              <a:avLst/>
            </a:prstGeom>
            <a:noFill/>
            <a:ln w="38100">
              <a:solidFill>
                <a:srgbClr val="FF66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sp>
          <p:nvSpPr>
            <p:cNvPr id="9" name="Line 8"/>
            <p:cNvSpPr>
              <a:spLocks noChangeShapeType="1"/>
            </p:cNvSpPr>
            <p:nvPr/>
          </p:nvSpPr>
          <p:spPr bwMode="auto">
            <a:xfrm>
              <a:off x="4587" y="1370"/>
              <a:ext cx="213" cy="1942"/>
            </a:xfrm>
            <a:prstGeom prst="line">
              <a:avLst/>
            </a:prstGeom>
            <a:noFill/>
            <a:ln w="38100">
              <a:solidFill>
                <a:srgbClr val="FF66FF"/>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grpSp>
      <p:grpSp>
        <p:nvGrpSpPr>
          <p:cNvPr id="10" name="Group 11"/>
          <p:cNvGrpSpPr>
            <a:grpSpLocks/>
          </p:cNvGrpSpPr>
          <p:nvPr/>
        </p:nvGrpSpPr>
        <p:grpSpPr bwMode="auto">
          <a:xfrm>
            <a:off x="6982691" y="2791690"/>
            <a:ext cx="4128680" cy="2292927"/>
            <a:chOff x="3024" y="1776"/>
            <a:chExt cx="2428" cy="1248"/>
          </a:xfrm>
        </p:grpSpPr>
        <p:sp>
          <p:nvSpPr>
            <p:cNvPr id="11" name="Line 7"/>
            <p:cNvSpPr>
              <a:spLocks noChangeShapeType="1"/>
            </p:cNvSpPr>
            <p:nvPr/>
          </p:nvSpPr>
          <p:spPr bwMode="auto">
            <a:xfrm flipH="1">
              <a:off x="3312" y="1776"/>
              <a:ext cx="624" cy="1248"/>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sp>
          <p:nvSpPr>
            <p:cNvPr id="12" name="Line 8"/>
            <p:cNvSpPr>
              <a:spLocks noChangeShapeType="1"/>
            </p:cNvSpPr>
            <p:nvPr/>
          </p:nvSpPr>
          <p:spPr bwMode="auto">
            <a:xfrm flipH="1" flipV="1">
              <a:off x="3024" y="2880"/>
              <a:ext cx="288" cy="144"/>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sp>
          <p:nvSpPr>
            <p:cNvPr id="13" name="Line 9"/>
            <p:cNvSpPr>
              <a:spLocks noChangeShapeType="1"/>
            </p:cNvSpPr>
            <p:nvPr/>
          </p:nvSpPr>
          <p:spPr bwMode="auto">
            <a:xfrm>
              <a:off x="4588" y="1776"/>
              <a:ext cx="542" cy="1248"/>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sp>
          <p:nvSpPr>
            <p:cNvPr id="14" name="Line 10"/>
            <p:cNvSpPr>
              <a:spLocks noChangeShapeType="1"/>
            </p:cNvSpPr>
            <p:nvPr/>
          </p:nvSpPr>
          <p:spPr bwMode="auto">
            <a:xfrm flipV="1">
              <a:off x="5130" y="2844"/>
              <a:ext cx="322" cy="180"/>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gr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49105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9661525" cy="530225"/>
          </a:xfrm>
        </p:spPr>
        <p:txBody>
          <a:bodyPr>
            <a:normAutofit fontScale="90000"/>
          </a:bodyPr>
          <a:lstStyle/>
          <a:p>
            <a:r>
              <a:rPr lang="en-GB" b="1" dirty="0">
                <a:solidFill>
                  <a:schemeClr val="bg1"/>
                </a:solidFill>
              </a:rPr>
              <a:t>Key teaching/coaching points – Timing/Streamline</a:t>
            </a:r>
          </a:p>
        </p:txBody>
      </p:sp>
      <p:sp>
        <p:nvSpPr>
          <p:cNvPr id="3" name="Content Placeholder 2"/>
          <p:cNvSpPr>
            <a:spLocks noGrp="1"/>
          </p:cNvSpPr>
          <p:nvPr>
            <p:ph idx="1"/>
          </p:nvPr>
        </p:nvSpPr>
        <p:spPr>
          <a:xfrm>
            <a:off x="5272088" y="1685925"/>
            <a:ext cx="6083300" cy="4175125"/>
          </a:xfrm>
        </p:spPr>
        <p:txBody>
          <a:bodyPr>
            <a:normAutofit fontScale="92500" lnSpcReduction="20000"/>
          </a:bodyPr>
          <a:lstStyle/>
          <a:p>
            <a:r>
              <a:rPr lang="en-GB" dirty="0"/>
              <a:t>Timing of head drop between arms is crucial</a:t>
            </a:r>
          </a:p>
          <a:p>
            <a:r>
              <a:rPr lang="en-GB" dirty="0"/>
              <a:t>Head/Shoulders and back are a unit</a:t>
            </a:r>
          </a:p>
          <a:p>
            <a:r>
              <a:rPr lang="en-GB" dirty="0"/>
              <a:t>Controlled rise and fall through the stroke cycle</a:t>
            </a:r>
          </a:p>
          <a:p>
            <a:r>
              <a:rPr lang="en-GB" dirty="0"/>
              <a:t>Minimise the ‘frontal resistance’</a:t>
            </a:r>
          </a:p>
          <a:p>
            <a:r>
              <a:rPr lang="en-GB" dirty="0"/>
              <a:t>Stay compact</a:t>
            </a:r>
          </a:p>
          <a:p>
            <a:r>
              <a:rPr lang="en-GB" dirty="0"/>
              <a:t>Pull elbows in during the in-sweep</a:t>
            </a:r>
          </a:p>
          <a:p>
            <a:r>
              <a:rPr lang="en-GB" dirty="0"/>
              <a:t>Drop your head through your elbows on the extension forwards.</a:t>
            </a:r>
          </a:p>
          <a:p>
            <a:endParaRPr lang="en-GB" dirty="0"/>
          </a:p>
          <a:p>
            <a:endParaRPr lang="en-GB" dirty="0"/>
          </a:p>
        </p:txBody>
      </p:sp>
      <p:sp>
        <p:nvSpPr>
          <p:cNvPr id="4" name="Text Placeholder 3"/>
          <p:cNvSpPr>
            <a:spLocks noGrp="1"/>
          </p:cNvSpPr>
          <p:nvPr>
            <p:ph type="body" sz="half" idx="2"/>
          </p:nvPr>
        </p:nvSpPr>
        <p:spPr/>
        <p:txBody>
          <a:bodyPr/>
          <a:lstStyle/>
          <a:p>
            <a:endParaRPr lang="en-GB" dirty="0"/>
          </a:p>
        </p:txBody>
      </p:sp>
      <p:sp>
        <p:nvSpPr>
          <p:cNvPr id="6" name="Footer Placeholder 5"/>
          <p:cNvSpPr>
            <a:spLocks noGrp="1"/>
          </p:cNvSpPr>
          <p:nvPr>
            <p:ph type="ftr" sz="quarter" idx="11"/>
          </p:nvPr>
        </p:nvSpPr>
        <p:spPr/>
        <p:txBody>
          <a:bodyPr/>
          <a:lstStyle/>
          <a:p>
            <a:r>
              <a:rPr lang="en-GB" smtClean="0"/>
              <a:t>F.P.Furniss</a:t>
            </a:r>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87" y="1685925"/>
            <a:ext cx="3932237" cy="3811588"/>
          </a:xfrm>
          <a:prstGeom prst="rect">
            <a:avLst/>
          </a:prstGeom>
        </p:spPr>
      </p:pic>
    </p:spTree>
    <p:extLst>
      <p:ext uri="{BB962C8B-B14F-4D97-AF65-F5344CB8AC3E}">
        <p14:creationId xmlns:p14="http://schemas.microsoft.com/office/powerpoint/2010/main" val="39579454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P1000829"/>
          <p:cNvPicPr>
            <a:picLocks noChangeAspect="1" noChangeArrowheads="1"/>
          </p:cNvPicPr>
          <p:nvPr/>
        </p:nvPicPr>
        <p:blipFill>
          <a:blip r:embed="rId2">
            <a:extLst>
              <a:ext uri="{28A0092B-C50C-407E-A947-70E740481C1C}">
                <a14:useLocalDpi xmlns:a14="http://schemas.microsoft.com/office/drawing/2010/main" val="0"/>
              </a:ext>
            </a:extLst>
          </a:blip>
          <a:srcRect t="2603" r="4546" b="25793"/>
          <a:stretch>
            <a:fillRect/>
          </a:stretch>
        </p:blipFill>
        <p:spPr bwMode="auto">
          <a:xfrm>
            <a:off x="332510" y="387927"/>
            <a:ext cx="6442364" cy="6179128"/>
          </a:xfrm>
          <a:prstGeom prst="rect">
            <a:avLst/>
          </a:prstGeom>
          <a:noFill/>
          <a:ln w="28575">
            <a:solidFill>
              <a:srgbClr val="FFFF66"/>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2" descr="P1000833"/>
          <p:cNvPicPr>
            <a:picLocks noChangeAspect="1" noChangeArrowheads="1"/>
          </p:cNvPicPr>
          <p:nvPr/>
        </p:nvPicPr>
        <p:blipFill>
          <a:blip r:embed="rId3">
            <a:extLst>
              <a:ext uri="{28A0092B-C50C-407E-A947-70E740481C1C}">
                <a14:useLocalDpi xmlns:a14="http://schemas.microsoft.com/office/drawing/2010/main" val="0"/>
              </a:ext>
            </a:extLst>
          </a:blip>
          <a:srcRect l="14142" t="8972" r="16162"/>
          <a:stretch>
            <a:fillRect/>
          </a:stretch>
        </p:blipFill>
        <p:spPr bwMode="auto">
          <a:xfrm>
            <a:off x="6913418" y="387927"/>
            <a:ext cx="4973782" cy="6179127"/>
          </a:xfrm>
          <a:prstGeom prst="rect">
            <a:avLst/>
          </a:prstGeom>
          <a:noFill/>
          <a:ln w="28575">
            <a:solidFill>
              <a:srgbClr val="FFFF66"/>
            </a:solidFill>
            <a:miter lim="800000"/>
            <a:headEnd/>
            <a:tailEnd/>
          </a:ln>
          <a:extLst>
            <a:ext uri="{909E8E84-426E-40DD-AFC4-6F175D3DCCD1}">
              <a14:hiddenFill xmlns:a14="http://schemas.microsoft.com/office/drawing/2010/main">
                <a:solidFill>
                  <a:srgbClr val="FFFFFF"/>
                </a:solidFill>
              </a14:hiddenFill>
            </a:ext>
          </a:extLst>
        </p:spPr>
      </p:pic>
      <p:sp>
        <p:nvSpPr>
          <p:cNvPr id="7" name="Line 3"/>
          <p:cNvSpPr>
            <a:spLocks noChangeShapeType="1"/>
          </p:cNvSpPr>
          <p:nvPr/>
        </p:nvSpPr>
        <p:spPr bwMode="auto">
          <a:xfrm flipH="1">
            <a:off x="1510145" y="2784765"/>
            <a:ext cx="3228110" cy="2341418"/>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grpSp>
        <p:nvGrpSpPr>
          <p:cNvPr id="8" name="Group 10"/>
          <p:cNvGrpSpPr>
            <a:grpSpLocks/>
          </p:cNvGrpSpPr>
          <p:nvPr/>
        </p:nvGrpSpPr>
        <p:grpSpPr bwMode="auto">
          <a:xfrm>
            <a:off x="8146471" y="2784765"/>
            <a:ext cx="2244437" cy="2431475"/>
            <a:chOff x="1872" y="1776"/>
            <a:chExt cx="1824" cy="1488"/>
          </a:xfrm>
        </p:grpSpPr>
        <p:sp>
          <p:nvSpPr>
            <p:cNvPr id="9" name="Line 3"/>
            <p:cNvSpPr>
              <a:spLocks noChangeShapeType="1"/>
            </p:cNvSpPr>
            <p:nvPr/>
          </p:nvSpPr>
          <p:spPr bwMode="auto">
            <a:xfrm>
              <a:off x="1872" y="1776"/>
              <a:ext cx="1200" cy="1488"/>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eaLnBrk="1" hangingPunct="1">
                <a:defRPr/>
              </a:pPr>
              <a:endParaRPr lang="en-GB">
                <a:effectLst>
                  <a:outerShdw blurRad="38100" dist="38100" dir="2700000" algn="tl">
                    <a:srgbClr val="000000">
                      <a:alpha val="43137"/>
                    </a:srgbClr>
                  </a:outerShdw>
                </a:effectLst>
              </a:endParaRPr>
            </a:p>
          </p:txBody>
        </p:sp>
        <p:sp>
          <p:nvSpPr>
            <p:cNvPr id="10" name="Line 4"/>
            <p:cNvSpPr>
              <a:spLocks noChangeShapeType="1"/>
            </p:cNvSpPr>
            <p:nvPr/>
          </p:nvSpPr>
          <p:spPr bwMode="auto">
            <a:xfrm flipV="1">
              <a:off x="3072" y="1824"/>
              <a:ext cx="624" cy="1440"/>
            </a:xfrm>
            <a:prstGeom prst="line">
              <a:avLst/>
            </a:prstGeom>
            <a:noFill/>
            <a:ln w="38100">
              <a:solidFill>
                <a:srgbClr val="66FF3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eaLnBrk="1" hangingPunct="1">
                <a:defRPr/>
              </a:pPr>
              <a:endParaRPr lang="en-GB">
                <a:effectLst>
                  <a:outerShdw blurRad="38100" dist="38100" dir="2700000" algn="tl">
                    <a:srgbClr val="000000">
                      <a:alpha val="43137"/>
                    </a:srgbClr>
                  </a:outerShdw>
                </a:effectLst>
              </a:endParaRPr>
            </a:p>
          </p:txBody>
        </p:sp>
      </p:grpSp>
      <p:grpSp>
        <p:nvGrpSpPr>
          <p:cNvPr id="11" name="Group 9"/>
          <p:cNvGrpSpPr>
            <a:grpSpLocks/>
          </p:cNvGrpSpPr>
          <p:nvPr/>
        </p:nvGrpSpPr>
        <p:grpSpPr bwMode="auto">
          <a:xfrm>
            <a:off x="8285018" y="1371600"/>
            <a:ext cx="2244436" cy="1904999"/>
            <a:chOff x="2064" y="864"/>
            <a:chExt cx="1536" cy="1200"/>
          </a:xfrm>
        </p:grpSpPr>
        <p:sp>
          <p:nvSpPr>
            <p:cNvPr id="12" name="Line 6"/>
            <p:cNvSpPr>
              <a:spLocks noChangeShapeType="1"/>
            </p:cNvSpPr>
            <p:nvPr/>
          </p:nvSpPr>
          <p:spPr bwMode="auto">
            <a:xfrm flipH="1">
              <a:off x="2064" y="864"/>
              <a:ext cx="48" cy="1200"/>
            </a:xfrm>
            <a:prstGeom prst="line">
              <a:avLst/>
            </a:prstGeom>
            <a:noFill/>
            <a:ln w="38100">
              <a:solidFill>
                <a:srgbClr val="FF66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eaLnBrk="1" hangingPunct="1">
                <a:defRPr/>
              </a:pPr>
              <a:endParaRPr lang="en-GB">
                <a:effectLst>
                  <a:outerShdw blurRad="38100" dist="38100" dir="2700000" algn="tl">
                    <a:srgbClr val="000000">
                      <a:alpha val="43137"/>
                    </a:srgbClr>
                  </a:outerShdw>
                </a:effectLst>
              </a:endParaRPr>
            </a:p>
          </p:txBody>
        </p:sp>
        <p:sp>
          <p:nvSpPr>
            <p:cNvPr id="13" name="Line 7"/>
            <p:cNvSpPr>
              <a:spLocks noChangeShapeType="1"/>
            </p:cNvSpPr>
            <p:nvPr/>
          </p:nvSpPr>
          <p:spPr bwMode="auto">
            <a:xfrm>
              <a:off x="3360" y="864"/>
              <a:ext cx="240" cy="1104"/>
            </a:xfrm>
            <a:prstGeom prst="line">
              <a:avLst/>
            </a:prstGeom>
            <a:noFill/>
            <a:ln w="38100">
              <a:solidFill>
                <a:srgbClr val="FF66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eaLnBrk="1" hangingPunct="1">
                <a:defRPr/>
              </a:pPr>
              <a:endParaRPr lang="en-GB">
                <a:effectLst>
                  <a:outerShdw blurRad="38100" dist="38100" dir="2700000" algn="tl">
                    <a:srgbClr val="000000">
                      <a:alpha val="43137"/>
                    </a:srgbClr>
                  </a:outerShdw>
                </a:effectLst>
              </a:endParaRPr>
            </a:p>
          </p:txBody>
        </p:sp>
        <p:sp>
          <p:nvSpPr>
            <p:cNvPr id="14" name="Line 8"/>
            <p:cNvSpPr>
              <a:spLocks noChangeShapeType="1"/>
            </p:cNvSpPr>
            <p:nvPr/>
          </p:nvSpPr>
          <p:spPr bwMode="auto">
            <a:xfrm>
              <a:off x="2112" y="864"/>
              <a:ext cx="1248" cy="0"/>
            </a:xfrm>
            <a:prstGeom prst="line">
              <a:avLst/>
            </a:prstGeom>
            <a:noFill/>
            <a:ln w="38100">
              <a:solidFill>
                <a:srgbClr val="FF66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eaLnBrk="1" hangingPunct="1">
                <a:defRPr/>
              </a:pPr>
              <a:endParaRPr lang="en-GB">
                <a:effectLst>
                  <a:outerShdw blurRad="38100" dist="38100" dir="2700000" algn="tl">
                    <a:srgbClr val="000000">
                      <a:alpha val="43137"/>
                    </a:srgbClr>
                  </a:outerShdw>
                </a:effectLst>
              </a:endParaRPr>
            </a:p>
          </p:txBody>
        </p:sp>
      </p:gr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39650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13" y="165100"/>
            <a:ext cx="10515600" cy="1325563"/>
          </a:xfrm>
        </p:spPr>
        <p:txBody>
          <a:bodyPr/>
          <a:lstStyle/>
          <a:p>
            <a:r>
              <a:rPr lang="en-GB" b="1" dirty="0">
                <a:solidFill>
                  <a:schemeClr val="bg1"/>
                </a:solidFill>
              </a:rPr>
              <a:t>Common Faults - Arms</a:t>
            </a:r>
          </a:p>
        </p:txBody>
      </p:sp>
      <p:sp>
        <p:nvSpPr>
          <p:cNvPr id="3" name="Content Placeholder 2"/>
          <p:cNvSpPr>
            <a:spLocks noGrp="1"/>
          </p:cNvSpPr>
          <p:nvPr>
            <p:ph idx="1"/>
          </p:nvPr>
        </p:nvSpPr>
        <p:spPr/>
        <p:txBody>
          <a:bodyPr/>
          <a:lstStyle/>
          <a:p>
            <a:r>
              <a:rPr lang="en-GB" dirty="0"/>
              <a:t>Palms together at full extension</a:t>
            </a:r>
          </a:p>
          <a:p>
            <a:r>
              <a:rPr lang="en-GB" dirty="0"/>
              <a:t>Cannot ‘catch’ the water in this position, first movement would be to rotate the wrist so that they can press outwards</a:t>
            </a:r>
          </a:p>
          <a:p>
            <a:r>
              <a:rPr lang="en-GB" dirty="0"/>
              <a:t>Will cause to slip water on first part of pull</a:t>
            </a:r>
          </a:p>
          <a:p>
            <a:r>
              <a:rPr lang="en-GB" dirty="0"/>
              <a:t>Rotate the hands through the recovery of the arms.</a:t>
            </a:r>
          </a:p>
          <a:p>
            <a:r>
              <a:rPr lang="en-GB" dirty="0"/>
              <a:t>Hands are now ready for action</a:t>
            </a:r>
          </a:p>
          <a:p>
            <a:r>
              <a:rPr lang="en-GB" dirty="0"/>
              <a:t>Hands can press outwards immediately and start propulsion.</a:t>
            </a:r>
          </a:p>
          <a:p>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8033287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descr="P1000820"/>
          <p:cNvPicPr>
            <a:picLocks noChangeAspect="1" noChangeArrowheads="1"/>
          </p:cNvPicPr>
          <p:nvPr/>
        </p:nvPicPr>
        <p:blipFill>
          <a:blip r:embed="rId2">
            <a:extLst>
              <a:ext uri="{28A0092B-C50C-407E-A947-70E740481C1C}">
                <a14:useLocalDpi xmlns:a14="http://schemas.microsoft.com/office/drawing/2010/main" val="0"/>
              </a:ext>
            </a:extLst>
          </a:blip>
          <a:srcRect l="12766" r="21277"/>
          <a:stretch>
            <a:fillRect/>
          </a:stretch>
        </p:blipFill>
        <p:spPr>
          <a:xfrm>
            <a:off x="260108" y="162233"/>
            <a:ext cx="5576231" cy="6695767"/>
          </a:xfrm>
          <a:prstGeom prst="rect">
            <a:avLst/>
          </a:prstGeom>
          <a:noFill/>
          <a:ln w="28575">
            <a:solidFill>
              <a:srgbClr val="FFFF66"/>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5" descr="P1000821"/>
          <p:cNvPicPr>
            <a:picLocks noChangeAspect="1" noChangeArrowheads="1"/>
          </p:cNvPicPr>
          <p:nvPr/>
        </p:nvPicPr>
        <p:blipFill>
          <a:blip r:embed="rId3">
            <a:extLst>
              <a:ext uri="{28A0092B-C50C-407E-A947-70E740481C1C}">
                <a14:useLocalDpi xmlns:a14="http://schemas.microsoft.com/office/drawing/2010/main" val="0"/>
              </a:ext>
            </a:extLst>
          </a:blip>
          <a:srcRect l="6779" r="8475"/>
          <a:stretch>
            <a:fillRect/>
          </a:stretch>
        </p:blipFill>
        <p:spPr bwMode="auto">
          <a:xfrm>
            <a:off x="6102926" y="162233"/>
            <a:ext cx="5961255" cy="6695766"/>
          </a:xfrm>
          <a:prstGeom prst="rect">
            <a:avLst/>
          </a:prstGeom>
          <a:noFill/>
          <a:ln w="28575">
            <a:solidFill>
              <a:srgbClr val="FFFF66"/>
            </a:solidFill>
            <a:miter lim="800000"/>
            <a:headEnd/>
            <a:tailEnd/>
          </a:ln>
          <a:extLst>
            <a:ext uri="{909E8E84-426E-40DD-AFC4-6F175D3DCCD1}">
              <a14:hiddenFill xmlns:a14="http://schemas.microsoft.com/office/drawing/2010/main">
                <a:solidFill>
                  <a:srgbClr val="FFFFFF"/>
                </a:solidFill>
              </a14:hiddenFill>
            </a:ext>
          </a:extLst>
        </p:spPr>
      </p:pic>
      <p:sp>
        <p:nvSpPr>
          <p:cNvPr id="6" name="Oval 10"/>
          <p:cNvSpPr>
            <a:spLocks noChangeArrowheads="1"/>
          </p:cNvSpPr>
          <p:nvPr/>
        </p:nvSpPr>
        <p:spPr bwMode="auto">
          <a:xfrm>
            <a:off x="2549236" y="4696692"/>
            <a:ext cx="1704109" cy="1634836"/>
          </a:xfrm>
          <a:prstGeom prst="ellipse">
            <a:avLst/>
          </a:prstGeom>
          <a:noFill/>
          <a:ln w="38100">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GB">
              <a:effectLst>
                <a:outerShdw blurRad="38100" dist="38100" dir="2700000" algn="tl">
                  <a:srgbClr val="000000">
                    <a:alpha val="43137"/>
                  </a:srgbClr>
                </a:outerShdw>
              </a:effectLst>
            </a:endParaRPr>
          </a:p>
        </p:txBody>
      </p:sp>
      <p:grpSp>
        <p:nvGrpSpPr>
          <p:cNvPr id="7" name="Group 8"/>
          <p:cNvGrpSpPr>
            <a:grpSpLocks/>
          </p:cNvGrpSpPr>
          <p:nvPr/>
        </p:nvGrpSpPr>
        <p:grpSpPr bwMode="auto">
          <a:xfrm flipV="1">
            <a:off x="7093526" y="5798126"/>
            <a:ext cx="3228109" cy="45719"/>
            <a:chOff x="2976" y="3312"/>
            <a:chExt cx="1776" cy="0"/>
          </a:xfrm>
        </p:grpSpPr>
        <p:sp>
          <p:nvSpPr>
            <p:cNvPr id="8" name="Line 6"/>
            <p:cNvSpPr>
              <a:spLocks noChangeShapeType="1"/>
            </p:cNvSpPr>
            <p:nvPr/>
          </p:nvSpPr>
          <p:spPr bwMode="auto">
            <a:xfrm>
              <a:off x="4128" y="3312"/>
              <a:ext cx="624" cy="0"/>
            </a:xfrm>
            <a:prstGeom prst="line">
              <a:avLst/>
            </a:prstGeom>
            <a:noFill/>
            <a:ln w="38100">
              <a:solidFill>
                <a:srgbClr val="66FF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sp>
          <p:nvSpPr>
            <p:cNvPr id="9" name="Line 7"/>
            <p:cNvSpPr>
              <a:spLocks noChangeShapeType="1"/>
            </p:cNvSpPr>
            <p:nvPr/>
          </p:nvSpPr>
          <p:spPr bwMode="auto">
            <a:xfrm flipH="1">
              <a:off x="2976" y="3312"/>
              <a:ext cx="672" cy="0"/>
            </a:xfrm>
            <a:prstGeom prst="line">
              <a:avLst/>
            </a:prstGeom>
            <a:noFill/>
            <a:ln w="38100">
              <a:solidFill>
                <a:srgbClr val="66FF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algn="ctr" eaLnBrk="1" hangingPunct="1">
                <a:defRPr/>
              </a:pPr>
              <a:endParaRPr lang="en-GB">
                <a:effectLst>
                  <a:outerShdw blurRad="38100" dist="38100" dir="2700000" algn="tl">
                    <a:srgbClr val="000000">
                      <a:alpha val="43137"/>
                    </a:srgbClr>
                  </a:outerShdw>
                </a:effectLst>
              </a:endParaRPr>
            </a:p>
          </p:txBody>
        </p:sp>
      </p:gr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791632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862" y="0"/>
            <a:ext cx="10515600" cy="1325563"/>
          </a:xfrm>
        </p:spPr>
        <p:txBody>
          <a:bodyPr/>
          <a:lstStyle/>
          <a:p>
            <a:r>
              <a:rPr lang="en-GB" b="1" dirty="0">
                <a:solidFill>
                  <a:schemeClr val="bg1"/>
                </a:solidFill>
              </a:rPr>
              <a:t>Common Faults - Legs</a:t>
            </a:r>
          </a:p>
        </p:txBody>
      </p:sp>
      <p:sp>
        <p:nvSpPr>
          <p:cNvPr id="3" name="Content Placeholder 2"/>
          <p:cNvSpPr>
            <a:spLocks noGrp="1"/>
          </p:cNvSpPr>
          <p:nvPr>
            <p:ph idx="1"/>
          </p:nvPr>
        </p:nvSpPr>
        <p:spPr/>
        <p:txBody>
          <a:bodyPr/>
          <a:lstStyle/>
          <a:p>
            <a:r>
              <a:rPr lang="en-GB" dirty="0"/>
              <a:t>Propulsive phase only accounts for 10-20% of the kick cycle</a:t>
            </a:r>
          </a:p>
          <a:p>
            <a:r>
              <a:rPr lang="en-GB" dirty="0"/>
              <a:t>This part of the kick will last for less than 0.5 second so it has to be forceful and fast</a:t>
            </a:r>
          </a:p>
          <a:p>
            <a:r>
              <a:rPr lang="en-GB" dirty="0"/>
              <a:t>Make the most from </a:t>
            </a:r>
            <a:r>
              <a:rPr lang="en-GB" b="1" dirty="0"/>
              <a:t>minimising resistance </a:t>
            </a:r>
            <a:r>
              <a:rPr lang="en-GB" dirty="0"/>
              <a:t>in the recovery phase</a:t>
            </a:r>
          </a:p>
          <a:p>
            <a:r>
              <a:rPr lang="en-GB" dirty="0"/>
              <a:t>Prepare to </a:t>
            </a:r>
            <a:r>
              <a:rPr lang="en-GB" b="1" dirty="0"/>
              <a:t>maximise propulsion</a:t>
            </a:r>
            <a:r>
              <a:rPr lang="en-GB" dirty="0"/>
              <a:t>, rotate feet outwards, feet in the ‘set’ position</a:t>
            </a:r>
          </a:p>
          <a:p>
            <a:r>
              <a:rPr lang="en-GB" dirty="0"/>
              <a:t>Explode backwards together, accelerate through final part of the kick.</a:t>
            </a:r>
          </a:p>
          <a:p>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7378533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reastFullFromDirectlyAbove.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12192000" cy="7089159"/>
          </a:xfrm>
          <a:prstGeom prst="rect">
            <a:avLst/>
          </a:prstGeom>
        </p:spPr>
      </p:pic>
      <p:sp>
        <p:nvSpPr>
          <p:cNvPr id="5" name="Rectangle 4"/>
          <p:cNvSpPr/>
          <p:nvPr/>
        </p:nvSpPr>
        <p:spPr>
          <a:xfrm>
            <a:off x="235527" y="0"/>
            <a:ext cx="7563087"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Breaststroke Body Position/Timing</a:t>
            </a:r>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09379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4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BreastArmsFrontAbove.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12192000" cy="6858000"/>
          </a:xfrm>
          <a:prstGeom prst="rect">
            <a:avLst/>
          </a:prstGeom>
        </p:spPr>
      </p:pic>
      <p:sp>
        <p:nvSpPr>
          <p:cNvPr id="3" name="Rectangle 2"/>
          <p:cNvSpPr/>
          <p:nvPr/>
        </p:nvSpPr>
        <p:spPr>
          <a:xfrm>
            <a:off x="0" y="0"/>
            <a:ext cx="7679542"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Breast Arm Action/Shoulder Lift</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8889039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reastLegsBelowFront.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12192000" cy="6858000"/>
          </a:xfrm>
          <a:prstGeom prst="rect">
            <a:avLst/>
          </a:prstGeom>
        </p:spPr>
      </p:pic>
      <p:sp>
        <p:nvSpPr>
          <p:cNvPr id="3" name="Rectangle 2"/>
          <p:cNvSpPr/>
          <p:nvPr/>
        </p:nvSpPr>
        <p:spPr>
          <a:xfrm rot="10800000" flipV="1">
            <a:off x="-484909" y="261611"/>
            <a:ext cx="4946073" cy="584775"/>
          </a:xfrm>
          <a:prstGeom prst="rect">
            <a:avLst/>
          </a:prstGeom>
        </p:spPr>
        <p:txBody>
          <a:bodyPr wrap="square">
            <a:spAutoFit/>
          </a:bodyPr>
          <a:lstStyle/>
          <a:p>
            <a:pPr algn="ctr"/>
            <a:r>
              <a:rPr lang="en-US" sz="3200" b="1" dirty="0">
                <a:ln w="22225">
                  <a:solidFill>
                    <a:schemeClr val="accent2"/>
                  </a:solidFill>
                  <a:prstDash val="solid"/>
                </a:ln>
                <a:solidFill>
                  <a:srgbClr val="FF0000"/>
                </a:solidFill>
              </a:rPr>
              <a:t>Breast Leg Action</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8280175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GB" b="1" dirty="0">
                <a:solidFill>
                  <a:schemeClr val="bg1"/>
                </a:solidFill>
              </a:rPr>
              <a:t>Breaststroke - Key Technique Points</a:t>
            </a:r>
          </a:p>
        </p:txBody>
      </p:sp>
      <p:sp>
        <p:nvSpPr>
          <p:cNvPr id="3" name="Content Placeholder 2"/>
          <p:cNvSpPr>
            <a:spLocks noGrp="1"/>
          </p:cNvSpPr>
          <p:nvPr>
            <p:ph idx="1"/>
          </p:nvPr>
        </p:nvSpPr>
        <p:spPr/>
        <p:txBody>
          <a:bodyPr>
            <a:normAutofit fontScale="92500" lnSpcReduction="20000"/>
          </a:bodyPr>
          <a:lstStyle/>
          <a:p>
            <a:r>
              <a:rPr lang="en-GB" dirty="0"/>
              <a:t>Not excessive undulation/inclination</a:t>
            </a:r>
          </a:p>
          <a:p>
            <a:r>
              <a:rPr lang="en-GB" dirty="0"/>
              <a:t>Look for ability to extend as arms reach for full extension and feet accelerate together</a:t>
            </a:r>
          </a:p>
          <a:p>
            <a:r>
              <a:rPr lang="en-GB" dirty="0"/>
              <a:t>Timing of head drop into stroke</a:t>
            </a:r>
          </a:p>
          <a:p>
            <a:r>
              <a:rPr lang="en-GB" dirty="0"/>
              <a:t>Feel ‘catch’ slightly wider than shoulder width</a:t>
            </a:r>
          </a:p>
          <a:p>
            <a:r>
              <a:rPr lang="en-GB" dirty="0"/>
              <a:t>Outward, slightly downward sweep of arms.</a:t>
            </a:r>
          </a:p>
          <a:p>
            <a:r>
              <a:rPr lang="en-GB" dirty="0"/>
              <a:t>Accelerate hands/arms together/lift of shoulders</a:t>
            </a:r>
          </a:p>
          <a:p>
            <a:r>
              <a:rPr lang="en-GB" dirty="0"/>
              <a:t>Propulsion on kick from knees down/acceleration of feet</a:t>
            </a:r>
          </a:p>
          <a:p>
            <a:r>
              <a:rPr lang="en-GB" dirty="0"/>
              <a:t>Not excessive parting of upper legs</a:t>
            </a:r>
          </a:p>
          <a:p>
            <a:r>
              <a:rPr lang="en-GB" dirty="0"/>
              <a:t>Breathing, takes place on in-scull, avoid early breathing on out-scull</a:t>
            </a:r>
          </a:p>
          <a:p>
            <a:r>
              <a:rPr lang="en-GB" dirty="0"/>
              <a:t>Fastest phase of stroke at full extension </a:t>
            </a:r>
          </a:p>
          <a:p>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8064580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7116330"/>
          </a:xfrm>
        </p:spPr>
        <p:txBody>
          <a:bodyPr>
            <a:normAutofit/>
          </a:bodyPr>
          <a:lstStyle/>
          <a:p>
            <a:pPr algn="ctr"/>
            <a:r>
              <a:rPr lang="en-GB" sz="6600" dirty="0" smtClean="0"/>
              <a:t>Butterfly</a:t>
            </a:r>
            <a:endParaRPr lang="en-GB" sz="6600"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7350265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3900" y="107950"/>
            <a:ext cx="10515600" cy="1325563"/>
          </a:xfrm>
        </p:spPr>
        <p:txBody>
          <a:bodyPr/>
          <a:lstStyle/>
          <a:p>
            <a:r>
              <a:rPr lang="en-GB" b="1" dirty="0" smtClean="0">
                <a:solidFill>
                  <a:schemeClr val="bg1"/>
                </a:solidFill>
              </a:rPr>
              <a:t>Key Technical Requirements</a:t>
            </a:r>
            <a:endParaRPr lang="en-GB" b="1" dirty="0">
              <a:solidFill>
                <a:schemeClr val="bg1"/>
              </a:solidFill>
            </a:endParaRPr>
          </a:p>
        </p:txBody>
      </p:sp>
      <p:sp>
        <p:nvSpPr>
          <p:cNvPr id="4" name="Content Placeholder 3"/>
          <p:cNvSpPr>
            <a:spLocks noGrp="1"/>
          </p:cNvSpPr>
          <p:nvPr>
            <p:ph idx="1"/>
          </p:nvPr>
        </p:nvSpPr>
        <p:spPr/>
        <p:txBody>
          <a:bodyPr/>
          <a:lstStyle/>
          <a:p>
            <a:r>
              <a:rPr lang="en-GB" dirty="0"/>
              <a:t>Combine power and balance within the stroke</a:t>
            </a:r>
          </a:p>
          <a:p>
            <a:r>
              <a:rPr lang="en-GB" dirty="0"/>
              <a:t>Coach head to toe movement wave type action</a:t>
            </a:r>
          </a:p>
          <a:p>
            <a:r>
              <a:rPr lang="en-GB" dirty="0"/>
              <a:t>Hip action essential for effective kick, propulsive finish to the wave.</a:t>
            </a:r>
          </a:p>
          <a:p>
            <a:r>
              <a:rPr lang="en-GB" dirty="0"/>
              <a:t>Target minimum upper body movement, with 2 kicks to each arm cycle.</a:t>
            </a:r>
          </a:p>
          <a:p>
            <a:r>
              <a:rPr lang="en-GB" dirty="0"/>
              <a:t>Relaxed recovery, landing of arms and head must be simultaneous.</a:t>
            </a:r>
          </a:p>
          <a:p>
            <a:endParaRPr lang="en-GB" dirty="0"/>
          </a:p>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04538828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4026" y="-242888"/>
            <a:ext cx="6975474" cy="1230313"/>
          </a:xfrm>
        </p:spPr>
        <p:txBody>
          <a:bodyPr/>
          <a:lstStyle/>
          <a:p>
            <a:pPr algn="ctr"/>
            <a:r>
              <a:rPr lang="en-GB" b="1" dirty="0">
                <a:solidFill>
                  <a:schemeClr val="bg1"/>
                </a:solidFill>
              </a:rPr>
              <a:t>Key teaching/coaching Points</a:t>
            </a:r>
          </a:p>
        </p:txBody>
      </p:sp>
      <p:sp>
        <p:nvSpPr>
          <p:cNvPr id="5" name="Content Placeholder 4"/>
          <p:cNvSpPr>
            <a:spLocks noGrp="1"/>
          </p:cNvSpPr>
          <p:nvPr>
            <p:ph idx="1"/>
          </p:nvPr>
        </p:nvSpPr>
        <p:spPr>
          <a:xfrm>
            <a:off x="5067300" y="1482725"/>
            <a:ext cx="6172200" cy="4873625"/>
          </a:xfrm>
        </p:spPr>
        <p:txBody>
          <a:bodyPr>
            <a:normAutofit fontScale="70000" lnSpcReduction="20000"/>
          </a:bodyPr>
          <a:lstStyle/>
          <a:p>
            <a:r>
              <a:rPr lang="en-GB" b="1" dirty="0"/>
              <a:t>Body Position - Undulation</a:t>
            </a:r>
          </a:p>
          <a:p>
            <a:pPr>
              <a:buNone/>
            </a:pPr>
            <a:r>
              <a:rPr lang="en-GB" dirty="0"/>
              <a:t>    Keep to a minimum , its a wave like motion, with a </a:t>
            </a:r>
            <a:r>
              <a:rPr lang="en-GB" b="1" dirty="0"/>
              <a:t>fairly flat upper body. </a:t>
            </a:r>
          </a:p>
          <a:p>
            <a:pPr>
              <a:buNone/>
            </a:pPr>
            <a:r>
              <a:rPr lang="en-GB" dirty="0"/>
              <a:t>    This is important to decrease fatigue build up.</a:t>
            </a:r>
          </a:p>
          <a:p>
            <a:pPr>
              <a:buNone/>
            </a:pPr>
            <a:r>
              <a:rPr lang="en-GB" dirty="0"/>
              <a:t>    </a:t>
            </a:r>
            <a:r>
              <a:rPr lang="en-GB" b="1" dirty="0"/>
              <a:t>As the chest is pressed down into the water there is relatively little movement through head/chest.</a:t>
            </a:r>
          </a:p>
          <a:p>
            <a:pPr>
              <a:buNone/>
            </a:pPr>
            <a:r>
              <a:rPr lang="en-GB" dirty="0"/>
              <a:t>    It then increases in strength as it travels through hips and legs finally to feet.</a:t>
            </a:r>
          </a:p>
          <a:p>
            <a:r>
              <a:rPr lang="en-GB" b="1" dirty="0"/>
              <a:t>Position of head</a:t>
            </a:r>
          </a:p>
          <a:p>
            <a:pPr>
              <a:buNone/>
            </a:pPr>
            <a:r>
              <a:rPr lang="en-GB" dirty="0"/>
              <a:t>    Avoid excessive movement of head.</a:t>
            </a:r>
          </a:p>
          <a:p>
            <a:pPr>
              <a:buNone/>
            </a:pPr>
            <a:r>
              <a:rPr lang="en-GB" dirty="0"/>
              <a:t>    The aim is relaxation in the area of the neck</a:t>
            </a:r>
          </a:p>
          <a:p>
            <a:pPr>
              <a:buNone/>
            </a:pPr>
            <a:r>
              <a:rPr lang="en-GB" dirty="0"/>
              <a:t>    During breathing the aim should be as little undulation as possible.</a:t>
            </a:r>
          </a:p>
          <a:p>
            <a:r>
              <a:rPr lang="en-GB" b="1" dirty="0"/>
              <a:t>Breathing</a:t>
            </a:r>
            <a:r>
              <a:rPr lang="en-GB" dirty="0"/>
              <a:t>-to requirements of event</a:t>
            </a:r>
          </a:p>
          <a:p>
            <a:endParaRPr lang="en-GB" dirty="0"/>
          </a:p>
        </p:txBody>
      </p:sp>
      <p:sp>
        <p:nvSpPr>
          <p:cNvPr id="6" name="Text Placeholder 5"/>
          <p:cNvSpPr>
            <a:spLocks noGrp="1"/>
          </p:cNvSpPr>
          <p:nvPr>
            <p:ph type="body" sz="half" idx="2"/>
          </p:nvPr>
        </p:nvSpPr>
        <p:spPr/>
        <p:txBody>
          <a:bodyPr/>
          <a:lstStyle/>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788" y="2057400"/>
            <a:ext cx="3932237" cy="3803650"/>
          </a:xfrm>
          <a:prstGeom prst="rect">
            <a:avLst/>
          </a:prstGeom>
        </p:spPr>
      </p:pic>
    </p:spTree>
    <p:extLst>
      <p:ext uri="{BB962C8B-B14F-4D97-AF65-F5344CB8AC3E}">
        <p14:creationId xmlns:p14="http://schemas.microsoft.com/office/powerpoint/2010/main" val="16846992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utterflyphelps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1" y="138545"/>
            <a:ext cx="11790218" cy="6553200"/>
          </a:xfrm>
          <a:prstGeom prst="rect">
            <a:avLst/>
          </a:prstGeom>
        </p:spPr>
      </p:pic>
      <p:cxnSp>
        <p:nvCxnSpPr>
          <p:cNvPr id="6" name="Straight Arrow Connector 5"/>
          <p:cNvCxnSpPr/>
          <p:nvPr/>
        </p:nvCxnSpPr>
        <p:spPr>
          <a:xfrm flipV="1">
            <a:off x="1911927" y="1717965"/>
            <a:ext cx="7827818" cy="2701635"/>
          </a:xfrm>
          <a:prstGeom prst="straightConnector1">
            <a:avLst/>
          </a:prstGeom>
          <a:ln w="5715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0903527" y="3214255"/>
            <a:ext cx="1039092" cy="41563"/>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0979725" y="4378036"/>
            <a:ext cx="1039091" cy="13855"/>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5127688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39811" y="178226"/>
            <a:ext cx="6518277" cy="643183"/>
          </a:xfrm>
        </p:spPr>
        <p:txBody>
          <a:bodyPr>
            <a:noAutofit/>
          </a:bodyPr>
          <a:lstStyle/>
          <a:p>
            <a:r>
              <a:rPr lang="en-GB" b="1" dirty="0">
                <a:solidFill>
                  <a:schemeClr val="bg1"/>
                </a:solidFill>
              </a:rPr>
              <a:t>Key teaching/coaching points - Arms</a:t>
            </a:r>
          </a:p>
        </p:txBody>
      </p:sp>
      <p:sp>
        <p:nvSpPr>
          <p:cNvPr id="6" name="Content Placeholder 5"/>
          <p:cNvSpPr>
            <a:spLocks noGrp="1"/>
          </p:cNvSpPr>
          <p:nvPr>
            <p:ph idx="1"/>
          </p:nvPr>
        </p:nvSpPr>
        <p:spPr>
          <a:xfrm>
            <a:off x="5226050" y="1461171"/>
            <a:ext cx="6172200" cy="4873625"/>
          </a:xfrm>
        </p:spPr>
        <p:txBody>
          <a:bodyPr>
            <a:normAutofit fontScale="92500" lnSpcReduction="10000"/>
          </a:bodyPr>
          <a:lstStyle/>
          <a:p>
            <a:r>
              <a:rPr lang="en-GB" dirty="0"/>
              <a:t>Enter on shoulder line</a:t>
            </a:r>
          </a:p>
          <a:p>
            <a:r>
              <a:rPr lang="en-GB" dirty="0"/>
              <a:t>Head low at hand entry point</a:t>
            </a:r>
          </a:p>
          <a:p>
            <a:r>
              <a:rPr lang="en-GB" dirty="0"/>
              <a:t>Limited head lift through breathing</a:t>
            </a:r>
          </a:p>
          <a:p>
            <a:r>
              <a:rPr lang="en-GB" dirty="0"/>
              <a:t>Propulsive phase consist of out-sweep, in-sweep and back-sweep , accelerate hands past thighs</a:t>
            </a:r>
          </a:p>
          <a:p>
            <a:r>
              <a:rPr lang="en-GB" dirty="0"/>
              <a:t>Return head down as arms pass the line of shoulders, this will bring hips up to body into alignment</a:t>
            </a:r>
          </a:p>
          <a:p>
            <a:r>
              <a:rPr lang="en-GB" dirty="0"/>
              <a:t> Low flinging recovery with elbows flexed hands low to water</a:t>
            </a:r>
          </a:p>
          <a:p>
            <a:endParaRPr lang="en-GB" dirty="0"/>
          </a:p>
        </p:txBody>
      </p:sp>
      <p:sp>
        <p:nvSpPr>
          <p:cNvPr id="7" name="Text Placeholder 6"/>
          <p:cNvSpPr>
            <a:spLocks noGrp="1"/>
          </p:cNvSpPr>
          <p:nvPr>
            <p:ph type="body" sz="half" idx="2"/>
          </p:nvPr>
        </p:nvSpPr>
        <p:spPr/>
        <p:txBody>
          <a:bodyPr/>
          <a:lstStyle/>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616" y="1386606"/>
            <a:ext cx="3932238" cy="1557582"/>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17" y="2939593"/>
            <a:ext cx="3932237" cy="144779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617" y="4374570"/>
            <a:ext cx="3932238" cy="1302327"/>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617" y="5676897"/>
            <a:ext cx="3932238" cy="1061462"/>
          </a:xfrm>
          <a:prstGeom prst="rect">
            <a:avLst/>
          </a:prstGeom>
        </p:spPr>
      </p:pic>
    </p:spTree>
    <p:extLst>
      <p:ext uri="{BB962C8B-B14F-4D97-AF65-F5344CB8AC3E}">
        <p14:creationId xmlns:p14="http://schemas.microsoft.com/office/powerpoint/2010/main" val="8791537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449" y="-396874"/>
            <a:ext cx="6569601" cy="1600200"/>
          </a:xfrm>
        </p:spPr>
        <p:txBody>
          <a:bodyPr/>
          <a:lstStyle/>
          <a:p>
            <a:r>
              <a:rPr lang="en-GB" b="1" dirty="0">
                <a:solidFill>
                  <a:schemeClr val="bg1"/>
                </a:solidFill>
              </a:rPr>
              <a:t>Key teaching/coaching points - Legs</a:t>
            </a:r>
          </a:p>
        </p:txBody>
      </p:sp>
      <p:sp>
        <p:nvSpPr>
          <p:cNvPr id="3" name="Content Placeholder 2"/>
          <p:cNvSpPr>
            <a:spLocks noGrp="1"/>
          </p:cNvSpPr>
          <p:nvPr>
            <p:ph idx="1"/>
          </p:nvPr>
        </p:nvSpPr>
        <p:spPr>
          <a:xfrm>
            <a:off x="5067300" y="1526381"/>
            <a:ext cx="6172200" cy="4873625"/>
          </a:xfrm>
        </p:spPr>
        <p:txBody>
          <a:bodyPr/>
          <a:lstStyle/>
          <a:p>
            <a:r>
              <a:rPr lang="en-GB" dirty="0"/>
              <a:t>On down-beat, whip motion begins with flexion of the hips initiated by the core of the body</a:t>
            </a:r>
          </a:p>
          <a:p>
            <a:r>
              <a:rPr lang="en-GB" dirty="0"/>
              <a:t>Accelerate through to feet</a:t>
            </a:r>
          </a:p>
          <a:p>
            <a:r>
              <a:rPr lang="en-GB" dirty="0"/>
              <a:t>Drive feet back below line of the hips</a:t>
            </a:r>
          </a:p>
          <a:p>
            <a:r>
              <a:rPr lang="en-GB" dirty="0"/>
              <a:t>Slight knee bend on down kick</a:t>
            </a:r>
          </a:p>
          <a:p>
            <a:r>
              <a:rPr lang="en-GB" dirty="0"/>
              <a:t>In-toeing of </a:t>
            </a:r>
            <a:r>
              <a:rPr lang="en-GB" dirty="0" smtClean="0"/>
              <a:t>feet</a:t>
            </a:r>
            <a:endParaRPr lang="en-GB" dirty="0"/>
          </a:p>
        </p:txBody>
      </p:sp>
      <p:sp>
        <p:nvSpPr>
          <p:cNvPr id="6" name="Footer Placeholder 5"/>
          <p:cNvSpPr>
            <a:spLocks noGrp="1"/>
          </p:cNvSpPr>
          <p:nvPr>
            <p:ph type="ftr" sz="quarter" idx="11"/>
          </p:nvPr>
        </p:nvSpPr>
        <p:spPr/>
        <p:txBody>
          <a:bodyPr/>
          <a:lstStyle/>
          <a:p>
            <a:r>
              <a:rPr lang="en-GB" smtClean="0"/>
              <a:t>F.P.Furniss</a:t>
            </a:r>
            <a:endParaRPr lang="en-GB"/>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2" y="1435101"/>
            <a:ext cx="4011084" cy="4813300"/>
          </a:xfrm>
          <a:prstGeom prst="rect">
            <a:avLst/>
          </a:prstGeom>
        </p:spPr>
      </p:pic>
    </p:spTree>
    <p:extLst>
      <p:ext uri="{BB962C8B-B14F-4D97-AF65-F5344CB8AC3E}">
        <p14:creationId xmlns:p14="http://schemas.microsoft.com/office/powerpoint/2010/main" val="36729476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509" y="332509"/>
            <a:ext cx="11526982" cy="6151417"/>
          </a:xfrm>
          <a:prstGeom prst="rect">
            <a:avLst/>
          </a:prstGeom>
        </p:spPr>
      </p:pic>
      <p:cxnSp>
        <p:nvCxnSpPr>
          <p:cNvPr id="6" name="Straight Arrow Connector 5"/>
          <p:cNvCxnSpPr/>
          <p:nvPr/>
        </p:nvCxnSpPr>
        <p:spPr>
          <a:xfrm flipH="1">
            <a:off x="2424545" y="2133600"/>
            <a:ext cx="13855" cy="1856509"/>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6316403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tterflyGeneralPosture.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37072"/>
            <a:ext cx="12192000" cy="6885384"/>
          </a:xfrm>
          <a:prstGeom prst="rect">
            <a:avLst/>
          </a:prstGeom>
        </p:spPr>
      </p:pic>
      <p:sp>
        <p:nvSpPr>
          <p:cNvPr id="3" name="Rectangle 2"/>
          <p:cNvSpPr/>
          <p:nvPr/>
        </p:nvSpPr>
        <p:spPr>
          <a:xfrm>
            <a:off x="235528" y="37072"/>
            <a:ext cx="2590799" cy="400110"/>
          </a:xfrm>
          <a:prstGeom prst="rect">
            <a:avLst/>
          </a:prstGeom>
        </p:spPr>
        <p:txBody>
          <a:bodyPr wrap="square">
            <a:spAutoFit/>
          </a:bodyPr>
          <a:lstStyle/>
          <a:p>
            <a:pPr algn="ctr"/>
            <a:r>
              <a:rPr lang="en-US" sz="2000" dirty="0">
                <a:ln w="0"/>
                <a:solidFill>
                  <a:srgbClr val="FF0000"/>
                </a:solidFill>
                <a:effectLst>
                  <a:outerShdw blurRad="38100" dist="19050" dir="2700000" algn="tl" rotWithShape="0">
                    <a:schemeClr val="dk1">
                      <a:alpha val="40000"/>
                    </a:schemeClr>
                  </a:outerShdw>
                </a:effectLst>
              </a:rPr>
              <a:t>Butterfly Body Position</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8524613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tterflyArmsFrontBelow.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12192000" cy="6858000"/>
          </a:xfrm>
          <a:prstGeom prst="rect">
            <a:avLst/>
          </a:prstGeom>
        </p:spPr>
      </p:pic>
      <p:sp>
        <p:nvSpPr>
          <p:cNvPr id="3" name="Rectangle 2"/>
          <p:cNvSpPr/>
          <p:nvPr/>
        </p:nvSpPr>
        <p:spPr>
          <a:xfrm>
            <a:off x="5597236" y="-1"/>
            <a:ext cx="6497782"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Butterfly Arm Action/Breathing</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4993405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utterflyLegsBehindBelow.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1"/>
            <a:ext cx="12192000" cy="6907876"/>
          </a:xfrm>
          <a:prstGeom prst="rect">
            <a:avLst/>
          </a:prstGeom>
        </p:spPr>
      </p:pic>
      <p:sp>
        <p:nvSpPr>
          <p:cNvPr id="3" name="Rectangle 2"/>
          <p:cNvSpPr/>
          <p:nvPr/>
        </p:nvSpPr>
        <p:spPr>
          <a:xfrm>
            <a:off x="5193028" y="1"/>
            <a:ext cx="6998972"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Butterfly Leg Kick</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6975076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0"/>
            <a:ext cx="10515600" cy="1325563"/>
          </a:xfrm>
        </p:spPr>
        <p:txBody>
          <a:bodyPr/>
          <a:lstStyle/>
          <a:p>
            <a:r>
              <a:rPr lang="en-GB" b="1" dirty="0">
                <a:solidFill>
                  <a:schemeClr val="bg1"/>
                </a:solidFill>
              </a:rPr>
              <a:t>Butterfly - Key Technique Points</a:t>
            </a:r>
            <a:endParaRPr lang="en-GB" dirty="0">
              <a:solidFill>
                <a:schemeClr val="bg1"/>
              </a:solidFill>
            </a:endParaRPr>
          </a:p>
        </p:txBody>
      </p:sp>
      <p:sp>
        <p:nvSpPr>
          <p:cNvPr id="3" name="Content Placeholder 2"/>
          <p:cNvSpPr>
            <a:spLocks noGrp="1"/>
          </p:cNvSpPr>
          <p:nvPr>
            <p:ph idx="1"/>
          </p:nvPr>
        </p:nvSpPr>
        <p:spPr/>
        <p:txBody>
          <a:bodyPr>
            <a:normAutofit fontScale="92500" lnSpcReduction="20000"/>
          </a:bodyPr>
          <a:lstStyle/>
          <a:p>
            <a:r>
              <a:rPr lang="en-GB" dirty="0"/>
              <a:t>Not excessive undulation (body wave) (skim across the water)</a:t>
            </a:r>
          </a:p>
          <a:p>
            <a:r>
              <a:rPr lang="en-GB" dirty="0"/>
              <a:t>Timing of head lift/drop through breathing</a:t>
            </a:r>
          </a:p>
          <a:p>
            <a:r>
              <a:rPr lang="en-GB" dirty="0"/>
              <a:t>Low flinging arm recovery with elbows slightly flexed</a:t>
            </a:r>
          </a:p>
          <a:p>
            <a:r>
              <a:rPr lang="en-GB" dirty="0"/>
              <a:t>On underwater arm phase accelerate downwards , outwards, backwards movement with acceleration to aid the recovery</a:t>
            </a:r>
          </a:p>
          <a:p>
            <a:r>
              <a:rPr lang="en-GB" dirty="0"/>
              <a:t>Hand entry point between shoulder line and middle of head.</a:t>
            </a:r>
          </a:p>
          <a:p>
            <a:r>
              <a:rPr lang="en-GB" dirty="0"/>
              <a:t>Kick from hips</a:t>
            </a:r>
          </a:p>
          <a:p>
            <a:r>
              <a:rPr lang="en-GB" dirty="0"/>
              <a:t>Slight bend of knee, in-toeing of feet</a:t>
            </a:r>
          </a:p>
          <a:p>
            <a:r>
              <a:rPr lang="en-GB" dirty="0"/>
              <a:t>2 kicks to 1 arm cycle</a:t>
            </a:r>
          </a:p>
          <a:p>
            <a:r>
              <a:rPr lang="en-GB" dirty="0"/>
              <a:t>Kick 1 on entry, kick 2 on release</a:t>
            </a:r>
          </a:p>
          <a:p>
            <a:r>
              <a:rPr lang="en-GB" dirty="0"/>
              <a:t>Breathing pattern to suit event requirements</a:t>
            </a:r>
          </a:p>
          <a:p>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8599611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92875"/>
          </a:xfrm>
        </p:spPr>
        <p:txBody>
          <a:bodyPr>
            <a:normAutofit/>
          </a:bodyPr>
          <a:lstStyle/>
          <a:p>
            <a:pPr algn="ctr"/>
            <a:r>
              <a:rPr lang="en-GB" sz="6000" dirty="0" err="1" smtClean="0"/>
              <a:t>Frontcrawl</a:t>
            </a:r>
            <a:endParaRPr lang="en-GB" sz="6000" dirty="0"/>
          </a:p>
        </p:txBody>
      </p:sp>
      <p:sp>
        <p:nvSpPr>
          <p:cNvPr id="3" name="Footer Placeholder 2"/>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85624797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3888" y="0"/>
            <a:ext cx="10515600" cy="1325563"/>
          </a:xfrm>
        </p:spPr>
        <p:txBody>
          <a:bodyPr/>
          <a:lstStyle/>
          <a:p>
            <a:r>
              <a:rPr lang="en-GB" b="1" dirty="0">
                <a:solidFill>
                  <a:schemeClr val="bg1"/>
                </a:solidFill>
              </a:rPr>
              <a:t>Key Technical Requirements</a:t>
            </a:r>
          </a:p>
        </p:txBody>
      </p:sp>
      <p:sp>
        <p:nvSpPr>
          <p:cNvPr id="4" name="Content Placeholder 3"/>
          <p:cNvSpPr>
            <a:spLocks noGrp="1"/>
          </p:cNvSpPr>
          <p:nvPr>
            <p:ph idx="1"/>
          </p:nvPr>
        </p:nvSpPr>
        <p:spPr/>
        <p:txBody>
          <a:bodyPr>
            <a:normAutofit fontScale="70000" lnSpcReduction="20000"/>
          </a:bodyPr>
          <a:lstStyle/>
          <a:p>
            <a:pPr marL="0" indent="0">
              <a:buNone/>
            </a:pPr>
            <a:r>
              <a:rPr lang="en-GB" dirty="0"/>
              <a:t>Importance of Streamline Positions</a:t>
            </a:r>
          </a:p>
          <a:p>
            <a:r>
              <a:rPr lang="en-GB" b="1" dirty="0"/>
              <a:t>Swim in two straight lines</a:t>
            </a:r>
          </a:p>
          <a:p>
            <a:pPr>
              <a:buNone/>
            </a:pPr>
            <a:r>
              <a:rPr lang="en-GB" dirty="0"/>
              <a:t>1) Horizontal</a:t>
            </a:r>
          </a:p>
          <a:p>
            <a:pPr>
              <a:buNone/>
            </a:pPr>
            <a:r>
              <a:rPr lang="en-GB" dirty="0"/>
              <a:t>2) Vertical</a:t>
            </a:r>
          </a:p>
          <a:p>
            <a:r>
              <a:rPr lang="en-GB" b="1" dirty="0"/>
              <a:t>Reduction of any Lateral deviation</a:t>
            </a:r>
          </a:p>
          <a:p>
            <a:pPr>
              <a:buNone/>
            </a:pPr>
            <a:r>
              <a:rPr lang="en-GB" dirty="0"/>
              <a:t>1) Importance of kick efficiency</a:t>
            </a:r>
          </a:p>
          <a:p>
            <a:pPr>
              <a:buNone/>
            </a:pPr>
            <a:r>
              <a:rPr lang="en-GB" dirty="0"/>
              <a:t>2) Importance of stable head position</a:t>
            </a:r>
          </a:p>
          <a:p>
            <a:pPr>
              <a:buNone/>
            </a:pPr>
            <a:r>
              <a:rPr lang="en-GB" dirty="0"/>
              <a:t>3) Importance of shoulder ROM</a:t>
            </a:r>
          </a:p>
          <a:p>
            <a:r>
              <a:rPr lang="en-GB" b="1" dirty="0"/>
              <a:t>Hip and Shoulder Rotation</a:t>
            </a:r>
          </a:p>
          <a:p>
            <a:pPr>
              <a:buNone/>
            </a:pPr>
            <a:r>
              <a:rPr lang="en-GB" dirty="0"/>
              <a:t>1) Hips 45 degrees each side</a:t>
            </a:r>
          </a:p>
          <a:p>
            <a:pPr>
              <a:buNone/>
            </a:pPr>
            <a:r>
              <a:rPr lang="en-GB" dirty="0"/>
              <a:t>2) Shoulders more than hips</a:t>
            </a:r>
          </a:p>
          <a:p>
            <a:pPr>
              <a:buNone/>
            </a:pPr>
            <a:r>
              <a:rPr lang="en-GB" dirty="0"/>
              <a:t>Learn to develop use of both internal and external rotator muscles groups to produce power and relaxation at key stages of arm stroke</a:t>
            </a:r>
          </a:p>
          <a:p>
            <a:endParaRPr lang="en-GB" dirty="0"/>
          </a:p>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3110483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527" y="124691"/>
            <a:ext cx="11720946" cy="6525489"/>
          </a:xfrm>
          <a:prstGeom prst="rect">
            <a:avLst/>
          </a:prstGeom>
        </p:spPr>
      </p:pic>
      <p:cxnSp>
        <p:nvCxnSpPr>
          <p:cNvPr id="5" name="Straight Arrow Connector 4"/>
          <p:cNvCxnSpPr/>
          <p:nvPr/>
        </p:nvCxnSpPr>
        <p:spPr>
          <a:xfrm flipH="1">
            <a:off x="4558145" y="1648691"/>
            <a:ext cx="3366655" cy="2286000"/>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7245927" y="3574473"/>
            <a:ext cx="2147455" cy="1884218"/>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682836" y="124691"/>
            <a:ext cx="7273636" cy="830997"/>
          </a:xfrm>
          <a:prstGeom prst="rect">
            <a:avLst/>
          </a:prstGeom>
        </p:spPr>
        <p:txBody>
          <a:bodyPr wrap="square">
            <a:spAutoFit/>
          </a:bodyPr>
          <a:lstStyle/>
          <a:p>
            <a:pPr algn="ctr"/>
            <a:r>
              <a:rPr lang="en-US" sz="2400" dirty="0" err="1">
                <a:ln w="0"/>
                <a:solidFill>
                  <a:srgbClr val="FF0000"/>
                </a:solidFill>
                <a:effectLst>
                  <a:outerShdw blurRad="38100" dist="19050" dir="2700000" algn="tl" rotWithShape="0">
                    <a:schemeClr val="dk1">
                      <a:alpha val="40000"/>
                    </a:schemeClr>
                  </a:outerShdw>
                </a:effectLst>
              </a:rPr>
              <a:t>Frontcrawl</a:t>
            </a:r>
            <a:r>
              <a:rPr lang="en-US" sz="2400" dirty="0">
                <a:ln w="0"/>
                <a:solidFill>
                  <a:srgbClr val="FF0000"/>
                </a:solidFill>
                <a:effectLst>
                  <a:outerShdw blurRad="38100" dist="19050" dir="2700000" algn="tl" rotWithShape="0">
                    <a:schemeClr val="dk1">
                      <a:alpha val="40000"/>
                    </a:schemeClr>
                  </a:outerShdw>
                </a:effectLst>
              </a:rPr>
              <a:t> Shoulder/Hip Rotation</a:t>
            </a:r>
          </a:p>
          <a:p>
            <a:pPr algn="ctr"/>
            <a:r>
              <a:rPr lang="en-US" sz="2400" dirty="0">
                <a:ln w="0"/>
                <a:solidFill>
                  <a:srgbClr val="FF0000"/>
                </a:solidFill>
                <a:effectLst>
                  <a:outerShdw blurRad="38100" dist="19050" dir="2700000" algn="tl" rotWithShape="0">
                    <a:schemeClr val="dk1">
                      <a:alpha val="40000"/>
                    </a:schemeClr>
                  </a:outerShdw>
                </a:effectLst>
              </a:rPr>
              <a:t>Slide Hand to ‘Catch’ Position</a:t>
            </a:r>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8271838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964" y="124691"/>
            <a:ext cx="11804072" cy="6511636"/>
          </a:xfrm>
          <a:prstGeom prst="rect">
            <a:avLst/>
          </a:prstGeom>
        </p:spPr>
      </p:pic>
      <p:cxnSp>
        <p:nvCxnSpPr>
          <p:cNvPr id="3" name="Straight Arrow Connector 2"/>
          <p:cNvCxnSpPr/>
          <p:nvPr/>
        </p:nvCxnSpPr>
        <p:spPr>
          <a:xfrm flipH="1" flipV="1">
            <a:off x="1169233" y="2083633"/>
            <a:ext cx="2713219" cy="1499017"/>
          </a:xfrm>
          <a:prstGeom prst="straightConnector1">
            <a:avLst/>
          </a:prstGeom>
          <a:ln w="38100">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Oval 10"/>
          <p:cNvSpPr>
            <a:spLocks noChangeArrowheads="1"/>
          </p:cNvSpPr>
          <p:nvPr/>
        </p:nvSpPr>
        <p:spPr bwMode="auto">
          <a:xfrm>
            <a:off x="9975273" y="3103418"/>
            <a:ext cx="1731817" cy="1288473"/>
          </a:xfrm>
          <a:prstGeom prst="ellipse">
            <a:avLst/>
          </a:prstGeom>
          <a:noFill/>
          <a:ln w="38100">
            <a:solidFill>
              <a:srgbClr val="66FF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GB">
              <a:effectLst>
                <a:outerShdw blurRad="38100" dist="38100" dir="2700000" algn="tl">
                  <a:srgbClr val="000000">
                    <a:alpha val="43137"/>
                  </a:srgbClr>
                </a:outerShdw>
              </a:effectLst>
            </a:endParaRPr>
          </a:p>
        </p:txBody>
      </p:sp>
      <p:sp>
        <p:nvSpPr>
          <p:cNvPr id="5" name="Rectangle 4"/>
          <p:cNvSpPr/>
          <p:nvPr/>
        </p:nvSpPr>
        <p:spPr>
          <a:xfrm>
            <a:off x="6331527" y="263235"/>
            <a:ext cx="5486400" cy="954107"/>
          </a:xfrm>
          <a:prstGeom prst="rect">
            <a:avLst/>
          </a:prstGeom>
        </p:spPr>
        <p:txBody>
          <a:bodyPr wrap="square">
            <a:spAutoFit/>
          </a:bodyPr>
          <a:lstStyle/>
          <a:p>
            <a:pPr algn="ctr"/>
            <a:r>
              <a:rPr lang="en-US" sz="2800" dirty="0" err="1">
                <a:ln w="0"/>
                <a:solidFill>
                  <a:srgbClr val="FF0000"/>
                </a:solidFill>
                <a:effectLst>
                  <a:outerShdw blurRad="38100" dist="19050" dir="2700000" algn="tl" rotWithShape="0">
                    <a:schemeClr val="dk1">
                      <a:alpha val="40000"/>
                    </a:schemeClr>
                  </a:outerShdw>
                </a:effectLst>
              </a:rPr>
              <a:t>Frontcrawl</a:t>
            </a:r>
            <a:r>
              <a:rPr lang="en-US" sz="2800" dirty="0">
                <a:ln w="0"/>
                <a:solidFill>
                  <a:srgbClr val="FF0000"/>
                </a:solidFill>
                <a:effectLst>
                  <a:outerShdw blurRad="38100" dist="19050" dir="2700000" algn="tl" rotWithShape="0">
                    <a:schemeClr val="dk1">
                      <a:alpha val="40000"/>
                    </a:schemeClr>
                  </a:outerShdw>
                </a:effectLst>
              </a:rPr>
              <a:t> Transfer From ‘Catch’ To High Elbow Positio</a:t>
            </a:r>
            <a:r>
              <a:rPr lang="en-US" dirty="0">
                <a:ln w="0"/>
                <a:solidFill>
                  <a:srgbClr val="FF0000"/>
                </a:solidFill>
                <a:effectLst>
                  <a:outerShdw blurRad="38100" dist="19050" dir="2700000" algn="tl" rotWithShape="0">
                    <a:schemeClr val="dk1">
                      <a:alpha val="40000"/>
                    </a:schemeClr>
                  </a:outerShdw>
                </a:effectLst>
              </a:rPr>
              <a:t>n</a:t>
            </a:r>
          </a:p>
        </p:txBody>
      </p:sp>
      <p:sp>
        <p:nvSpPr>
          <p:cNvPr id="6" name="Footer Placeholder 5"/>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966098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eeArmRecoverySide.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1" y="12357"/>
            <a:ext cx="12191999" cy="7101408"/>
          </a:xfrm>
          <a:prstGeom prst="rect">
            <a:avLst/>
          </a:prstGeom>
        </p:spPr>
      </p:pic>
      <p:sp>
        <p:nvSpPr>
          <p:cNvPr id="3" name="Rectangle 2"/>
          <p:cNvSpPr/>
          <p:nvPr/>
        </p:nvSpPr>
        <p:spPr>
          <a:xfrm>
            <a:off x="166255" y="12357"/>
            <a:ext cx="4184072" cy="400110"/>
          </a:xfrm>
          <a:prstGeom prst="rect">
            <a:avLst/>
          </a:prstGeom>
        </p:spPr>
        <p:txBody>
          <a:bodyPr wrap="square">
            <a:spAutoFit/>
          </a:bodyPr>
          <a:lstStyle/>
          <a:p>
            <a:pPr algn="ctr"/>
            <a:r>
              <a:rPr lang="en-US" sz="2000" dirty="0">
                <a:ln w="0"/>
                <a:solidFill>
                  <a:srgbClr val="FF0000"/>
                </a:solidFill>
                <a:effectLst>
                  <a:outerShdw blurRad="38100" dist="19050" dir="2700000" algn="tl" rotWithShape="0">
                    <a:schemeClr val="dk1">
                      <a:alpha val="40000"/>
                    </a:schemeClr>
                  </a:outerShdw>
                </a:effectLst>
              </a:rPr>
              <a:t>Body Position/Rotation/Breathing</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03925071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eeHeadSteady.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12192000" cy="6858000"/>
          </a:xfrm>
          <a:prstGeom prst="rect">
            <a:avLst/>
          </a:prstGeom>
        </p:spPr>
      </p:pic>
      <p:sp>
        <p:nvSpPr>
          <p:cNvPr id="3" name="Rectangle 2"/>
          <p:cNvSpPr/>
          <p:nvPr/>
        </p:nvSpPr>
        <p:spPr>
          <a:xfrm>
            <a:off x="138546" y="401782"/>
            <a:ext cx="8507768" cy="523220"/>
          </a:xfrm>
          <a:prstGeom prst="rect">
            <a:avLst/>
          </a:prstGeom>
        </p:spPr>
        <p:txBody>
          <a:bodyPr wrap="square">
            <a:spAutoFit/>
          </a:bodyPr>
          <a:lstStyle/>
          <a:p>
            <a:pPr algn="ctr"/>
            <a:r>
              <a:rPr lang="en-US" sz="2800" dirty="0">
                <a:ln w="0"/>
                <a:solidFill>
                  <a:srgbClr val="FF0000"/>
                </a:solidFill>
                <a:effectLst>
                  <a:outerShdw blurRad="38100" dist="19050" dir="2700000" algn="tl" rotWithShape="0">
                    <a:schemeClr val="dk1">
                      <a:alpha val="40000"/>
                    </a:schemeClr>
                  </a:outerShdw>
                </a:effectLst>
              </a:rPr>
              <a:t>Relaxed High Elbow Recovery/Shoulder-Hip Rotation</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173657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reeKick4BeatAbove.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12192000" cy="6858000"/>
          </a:xfrm>
          <a:prstGeom prst="rect">
            <a:avLst/>
          </a:prstGeom>
        </p:spPr>
      </p:pic>
      <p:sp>
        <p:nvSpPr>
          <p:cNvPr id="3" name="Rectangle 2"/>
          <p:cNvSpPr/>
          <p:nvPr/>
        </p:nvSpPr>
        <p:spPr>
          <a:xfrm>
            <a:off x="5513949" y="0"/>
            <a:ext cx="6497942"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Leg Action</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07727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0">
                <p:cTn id="12"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7" y="136525"/>
            <a:ext cx="10515600" cy="1325563"/>
          </a:xfrm>
        </p:spPr>
        <p:txBody>
          <a:bodyPr/>
          <a:lstStyle/>
          <a:p>
            <a:r>
              <a:rPr lang="en-GB" b="1" dirty="0">
                <a:solidFill>
                  <a:schemeClr val="bg1"/>
                </a:solidFill>
              </a:rPr>
              <a:t>Front crawl Key Technique Points</a:t>
            </a:r>
          </a:p>
        </p:txBody>
      </p:sp>
      <p:sp>
        <p:nvSpPr>
          <p:cNvPr id="3" name="Content Placeholder 2"/>
          <p:cNvSpPr>
            <a:spLocks noGrp="1"/>
          </p:cNvSpPr>
          <p:nvPr>
            <p:ph idx="1"/>
          </p:nvPr>
        </p:nvSpPr>
        <p:spPr/>
        <p:txBody>
          <a:bodyPr>
            <a:normAutofit fontScale="92500" lnSpcReduction="20000"/>
          </a:bodyPr>
          <a:lstStyle/>
          <a:p>
            <a:r>
              <a:rPr lang="en-GB" dirty="0"/>
              <a:t>Rotation of body through longitudinal axis to facilitate DPS , catch and breathing.</a:t>
            </a:r>
          </a:p>
          <a:p>
            <a:r>
              <a:rPr lang="en-GB" dirty="0"/>
              <a:t>When not breathing look about 1 metre in front</a:t>
            </a:r>
          </a:p>
          <a:p>
            <a:r>
              <a:rPr lang="en-GB" dirty="0"/>
              <a:t>High relaxed elbow recovery.</a:t>
            </a:r>
          </a:p>
          <a:p>
            <a:r>
              <a:rPr lang="en-GB" dirty="0"/>
              <a:t>DPS on hand entry with wrist above hand</a:t>
            </a:r>
          </a:p>
          <a:p>
            <a:r>
              <a:rPr lang="en-GB" dirty="0"/>
              <a:t>High elbow pull approximately 100/110 degrees for maximum propulsion</a:t>
            </a:r>
          </a:p>
          <a:p>
            <a:r>
              <a:rPr lang="en-GB" dirty="0"/>
              <a:t>Accelerate to push phase</a:t>
            </a:r>
          </a:p>
          <a:p>
            <a:r>
              <a:rPr lang="en-GB" dirty="0"/>
              <a:t>Slow to fast hand speed from entry to release</a:t>
            </a:r>
          </a:p>
          <a:p>
            <a:r>
              <a:rPr lang="en-GB" dirty="0"/>
              <a:t>Kick originates from hips</a:t>
            </a:r>
          </a:p>
          <a:p>
            <a:r>
              <a:rPr lang="en-GB" dirty="0"/>
              <a:t>Some crossover of feet</a:t>
            </a:r>
          </a:p>
          <a:p>
            <a:r>
              <a:rPr lang="en-GB" dirty="0"/>
              <a:t>Breathing/timing in relation to event</a:t>
            </a:r>
          </a:p>
          <a:p>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1902389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132657"/>
          </a:xfrm>
        </p:spPr>
        <p:txBody>
          <a:bodyPr>
            <a:normAutofit/>
          </a:bodyPr>
          <a:lstStyle/>
          <a:p>
            <a:pPr algn="ctr"/>
            <a:r>
              <a:rPr lang="en-GB" sz="6600" dirty="0" smtClean="0"/>
              <a:t>Backstroke</a:t>
            </a:r>
            <a:endParaRPr lang="en-GB" sz="6600"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42092856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38175" y="136525"/>
            <a:ext cx="10515600" cy="1325563"/>
          </a:xfrm>
        </p:spPr>
        <p:txBody>
          <a:bodyPr/>
          <a:lstStyle/>
          <a:p>
            <a:r>
              <a:rPr lang="en-GB" b="1" dirty="0">
                <a:solidFill>
                  <a:schemeClr val="bg1"/>
                </a:solidFill>
              </a:rPr>
              <a:t>Key Technical Requirements</a:t>
            </a:r>
          </a:p>
        </p:txBody>
      </p:sp>
      <p:sp>
        <p:nvSpPr>
          <p:cNvPr id="4" name="Content Placeholder 3"/>
          <p:cNvSpPr>
            <a:spLocks noGrp="1"/>
          </p:cNvSpPr>
          <p:nvPr>
            <p:ph idx="1"/>
          </p:nvPr>
        </p:nvSpPr>
        <p:spPr/>
        <p:txBody>
          <a:bodyPr>
            <a:normAutofit fontScale="85000" lnSpcReduction="10000"/>
          </a:bodyPr>
          <a:lstStyle/>
          <a:p>
            <a:r>
              <a:rPr lang="en-GB" dirty="0"/>
              <a:t>The nature of the stroke demands that  balance ,rhythm, relaxation and controlled rotation are key to good technique.</a:t>
            </a:r>
          </a:p>
          <a:p>
            <a:r>
              <a:rPr lang="en-GB" dirty="0"/>
              <a:t>Timing of rotation is important to keep the stroke flowing and maintain balance</a:t>
            </a:r>
          </a:p>
          <a:p>
            <a:r>
              <a:rPr lang="en-GB" dirty="0"/>
              <a:t>Build a strong core strength programme to maximise underwater skill off the wall</a:t>
            </a:r>
          </a:p>
          <a:p>
            <a:r>
              <a:rPr lang="en-GB" dirty="0"/>
              <a:t>Important to hold SR throughout the race, this is a common fault particularly when swimming 200 BK</a:t>
            </a:r>
          </a:p>
          <a:p>
            <a:r>
              <a:rPr lang="en-GB" dirty="0"/>
              <a:t>Have the ability to maximise underwater transition from the start and turns, accelerate into first stroke at the surface.</a:t>
            </a:r>
          </a:p>
          <a:p>
            <a:r>
              <a:rPr lang="en-GB" dirty="0"/>
              <a:t>Rate of underwater kick is crucial to maintain momentum and speed off the wall</a:t>
            </a:r>
          </a:p>
          <a:p>
            <a:r>
              <a:rPr lang="en-GB" dirty="0"/>
              <a:t>Both BK and Fly kick sets are vital part of training for this stroke.</a:t>
            </a:r>
          </a:p>
          <a:p>
            <a:endParaRPr lang="en-GB" dirty="0"/>
          </a:p>
        </p:txBody>
      </p:sp>
      <p:sp>
        <p:nvSpPr>
          <p:cNvPr id="2" name="Footer Placeholder 1"/>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3012478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383" y="193963"/>
            <a:ext cx="11734800" cy="6483927"/>
          </a:xfrm>
          <a:prstGeom prst="rect">
            <a:avLst/>
          </a:prstGeom>
        </p:spPr>
      </p:pic>
      <p:cxnSp>
        <p:nvCxnSpPr>
          <p:cNvPr id="3" name="Straight Connector 2"/>
          <p:cNvCxnSpPr/>
          <p:nvPr/>
        </p:nvCxnSpPr>
        <p:spPr>
          <a:xfrm flipV="1">
            <a:off x="5971309" y="2410692"/>
            <a:ext cx="1911927" cy="1773381"/>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6525491" y="5361709"/>
            <a:ext cx="665018" cy="85898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508097" y="193963"/>
            <a:ext cx="7226703"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Back Pull Shoulder/Hip Rotation</a:t>
            </a:r>
          </a:p>
        </p:txBody>
      </p:sp>
      <p:sp>
        <p:nvSpPr>
          <p:cNvPr id="6" name="Footer Placeholder 5"/>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8155702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17" y="214559"/>
            <a:ext cx="11714205" cy="6512010"/>
          </a:xfrm>
          <a:prstGeom prst="rect">
            <a:avLst/>
          </a:prstGeom>
        </p:spPr>
      </p:pic>
      <p:sp>
        <p:nvSpPr>
          <p:cNvPr id="3" name="Rectangle 2"/>
          <p:cNvSpPr/>
          <p:nvPr/>
        </p:nvSpPr>
        <p:spPr>
          <a:xfrm>
            <a:off x="4440963" y="526473"/>
            <a:ext cx="6850492"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Back Pull Underwater Elbow High</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40997596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527" y="180110"/>
            <a:ext cx="11748655" cy="6497782"/>
          </a:xfrm>
          <a:prstGeom prst="rect">
            <a:avLst/>
          </a:prstGeom>
        </p:spPr>
      </p:pic>
      <p:cxnSp>
        <p:nvCxnSpPr>
          <p:cNvPr id="3" name="Straight Arrow Connector 2"/>
          <p:cNvCxnSpPr/>
          <p:nvPr/>
        </p:nvCxnSpPr>
        <p:spPr>
          <a:xfrm>
            <a:off x="6317673" y="3477491"/>
            <a:ext cx="0" cy="213360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401433" y="471055"/>
            <a:ext cx="6626785" cy="523220"/>
          </a:xfrm>
          <a:prstGeom prst="rect">
            <a:avLst/>
          </a:prstGeom>
        </p:spPr>
        <p:txBody>
          <a:bodyPr wrap="square">
            <a:spAutoFit/>
          </a:bodyPr>
          <a:lstStyle/>
          <a:p>
            <a:pPr algn="ctr"/>
            <a:r>
              <a:rPr lang="en-US" sz="2800" dirty="0">
                <a:ln w="0"/>
                <a:solidFill>
                  <a:srgbClr val="FF0000"/>
                </a:solidFill>
                <a:effectLst>
                  <a:outerShdw blurRad="38100" dist="19050" dir="2700000" algn="tl" rotWithShape="0">
                    <a:schemeClr val="dk1">
                      <a:alpha val="40000"/>
                    </a:schemeClr>
                  </a:outerShdw>
                </a:effectLst>
              </a:rPr>
              <a:t>Accelerate Through To Push Phase</a:t>
            </a:r>
          </a:p>
        </p:txBody>
      </p:sp>
      <p:sp>
        <p:nvSpPr>
          <p:cNvPr id="5" name="Footer Placeholder 4"/>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1754774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ssy Franklin Backstroke Catch Side.jpg"/>
          <p:cNvPicPr>
            <a:picLocks noChangeAspect="1"/>
          </p:cNvPicPr>
          <p:nvPr/>
        </p:nvPicPr>
        <p:blipFill>
          <a:blip r:embed="rId2" cstate="print"/>
          <a:stretch>
            <a:fillRect/>
          </a:stretch>
        </p:blipFill>
        <p:spPr>
          <a:xfrm>
            <a:off x="0" y="1"/>
            <a:ext cx="12192000" cy="6721474"/>
          </a:xfrm>
          <a:prstGeom prst="rect">
            <a:avLst/>
          </a:prstGeom>
        </p:spPr>
      </p:pic>
      <p:sp>
        <p:nvSpPr>
          <p:cNvPr id="3" name="Footer Placeholder 2"/>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45387622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527" y="193963"/>
            <a:ext cx="11720946" cy="6483927"/>
          </a:xfrm>
          <a:prstGeom prst="rect">
            <a:avLst/>
          </a:prstGeom>
        </p:spPr>
      </p:pic>
      <p:sp>
        <p:nvSpPr>
          <p:cNvPr id="3" name="Rectangle 2"/>
          <p:cNvSpPr/>
          <p:nvPr/>
        </p:nvSpPr>
        <p:spPr>
          <a:xfrm>
            <a:off x="4482256" y="471055"/>
            <a:ext cx="7210980"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Back Kick Depth/Ankle Flexibility</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5781556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5527" y="443345"/>
            <a:ext cx="7365115"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Back – Body Position/Rotation</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24924881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ackArmFullSideAbove.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0" y="0"/>
            <a:ext cx="12192000" cy="6858000"/>
          </a:xfrm>
          <a:prstGeom prst="rect">
            <a:avLst/>
          </a:prstGeom>
        </p:spPr>
      </p:pic>
      <p:sp>
        <p:nvSpPr>
          <p:cNvPr id="3" name="Rectangle 2"/>
          <p:cNvSpPr/>
          <p:nvPr/>
        </p:nvSpPr>
        <p:spPr>
          <a:xfrm>
            <a:off x="235527" y="678873"/>
            <a:ext cx="7990287"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Back –Head Position/Shoulder-Hip Rotation</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9790413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ackLegsCloseSide.mpg">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cstate="print"/>
          <a:stretch>
            <a:fillRect/>
          </a:stretch>
        </p:blipFill>
        <p:spPr>
          <a:xfrm>
            <a:off x="-110836" y="0"/>
            <a:ext cx="12302836" cy="6887980"/>
          </a:xfrm>
          <a:prstGeom prst="rect">
            <a:avLst/>
          </a:prstGeom>
        </p:spPr>
      </p:pic>
      <p:sp>
        <p:nvSpPr>
          <p:cNvPr id="3" name="Rectangle 2"/>
          <p:cNvSpPr/>
          <p:nvPr/>
        </p:nvSpPr>
        <p:spPr>
          <a:xfrm>
            <a:off x="0" y="498763"/>
            <a:ext cx="4100945" cy="584775"/>
          </a:xfrm>
          <a:prstGeom prst="rect">
            <a:avLst/>
          </a:prstGeom>
        </p:spPr>
        <p:txBody>
          <a:bodyPr wrap="square">
            <a:spAutoFit/>
          </a:bodyPr>
          <a:lstStyle/>
          <a:p>
            <a:pPr algn="ctr"/>
            <a:r>
              <a:rPr lang="en-US" sz="3200" dirty="0">
                <a:ln w="0"/>
                <a:solidFill>
                  <a:srgbClr val="FF0000"/>
                </a:solidFill>
                <a:effectLst>
                  <a:outerShdw blurRad="38100" dist="19050" dir="2700000" algn="tl" rotWithShape="0">
                    <a:schemeClr val="dk1">
                      <a:alpha val="40000"/>
                    </a:schemeClr>
                  </a:outerShdw>
                </a:effectLst>
              </a:rPr>
              <a:t>Back – Leg Action</a:t>
            </a:r>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111986324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p:cTn id="7"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0"/>
            <a:ext cx="10515600" cy="1325563"/>
          </a:xfrm>
        </p:spPr>
        <p:txBody>
          <a:bodyPr/>
          <a:lstStyle/>
          <a:p>
            <a:r>
              <a:rPr lang="en-GB" b="1" dirty="0">
                <a:solidFill>
                  <a:schemeClr val="bg1"/>
                </a:solidFill>
              </a:rPr>
              <a:t>Backstroke Key Technique Points</a:t>
            </a:r>
          </a:p>
        </p:txBody>
      </p:sp>
      <p:sp>
        <p:nvSpPr>
          <p:cNvPr id="3" name="Content Placeholder 2"/>
          <p:cNvSpPr>
            <a:spLocks noGrp="1"/>
          </p:cNvSpPr>
          <p:nvPr>
            <p:ph idx="1"/>
          </p:nvPr>
        </p:nvSpPr>
        <p:spPr/>
        <p:txBody>
          <a:bodyPr>
            <a:normAutofit fontScale="92500" lnSpcReduction="20000"/>
          </a:bodyPr>
          <a:lstStyle/>
          <a:p>
            <a:r>
              <a:rPr lang="en-GB" dirty="0"/>
              <a:t>Slight incline in body position to accommodate head position.</a:t>
            </a:r>
          </a:p>
          <a:p>
            <a:r>
              <a:rPr lang="en-GB" dirty="0"/>
              <a:t>Fixed head position throughout stroke cycle.</a:t>
            </a:r>
          </a:p>
          <a:p>
            <a:r>
              <a:rPr lang="en-GB" dirty="0"/>
              <a:t>Rotation of body through hips and shoulders</a:t>
            </a:r>
          </a:p>
          <a:p>
            <a:r>
              <a:rPr lang="en-GB" dirty="0"/>
              <a:t>Relaxed little finger entry</a:t>
            </a:r>
          </a:p>
          <a:p>
            <a:r>
              <a:rPr lang="en-GB" dirty="0"/>
              <a:t>High elbow pull, accelerate through to push phase</a:t>
            </a:r>
          </a:p>
          <a:p>
            <a:r>
              <a:rPr lang="en-GB" dirty="0"/>
              <a:t>Hand finishes below body line.</a:t>
            </a:r>
          </a:p>
          <a:p>
            <a:r>
              <a:rPr lang="en-GB" dirty="0"/>
              <a:t>Thumb first recovery turning to little finger first entry</a:t>
            </a:r>
          </a:p>
          <a:p>
            <a:r>
              <a:rPr lang="en-GB" dirty="0"/>
              <a:t>Continuous kick from hips</a:t>
            </a:r>
          </a:p>
          <a:p>
            <a:r>
              <a:rPr lang="en-GB" dirty="0"/>
              <a:t>Slight in-toeing of feet</a:t>
            </a:r>
          </a:p>
          <a:p>
            <a:r>
              <a:rPr lang="en-GB" dirty="0"/>
              <a:t>Propulsion on up-kick</a:t>
            </a:r>
          </a:p>
          <a:p>
            <a:endParaRPr lang="en-GB" dirty="0"/>
          </a:p>
        </p:txBody>
      </p:sp>
      <p:sp>
        <p:nvSpPr>
          <p:cNvPr id="4" name="Footer Placeholder 3"/>
          <p:cNvSpPr>
            <a:spLocks noGrp="1"/>
          </p:cNvSpPr>
          <p:nvPr>
            <p:ph type="ftr" sz="quarter" idx="11"/>
          </p:nvPr>
        </p:nvSpPr>
        <p:spPr/>
        <p:txBody>
          <a:bodyPr/>
          <a:lstStyle/>
          <a:p>
            <a:r>
              <a:rPr lang="en-GB" smtClean="0"/>
              <a:t>F.P.Furniss</a:t>
            </a:r>
            <a:endParaRPr lang="en-GB"/>
          </a:p>
        </p:txBody>
      </p:sp>
    </p:spTree>
    <p:extLst>
      <p:ext uri="{BB962C8B-B14F-4D97-AF65-F5344CB8AC3E}">
        <p14:creationId xmlns:p14="http://schemas.microsoft.com/office/powerpoint/2010/main" val="303783736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295</TotalTime>
  <Words>1953</Words>
  <Application>Microsoft Office PowerPoint</Application>
  <PresentationFormat>Widescreen</PresentationFormat>
  <Paragraphs>309</Paragraphs>
  <Slides>60</Slides>
  <Notes>1</Notes>
  <HiddenSlides>0</HiddenSlides>
  <MMClips>14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Calibri</vt:lpstr>
      <vt:lpstr>Calibri Light</vt:lpstr>
      <vt:lpstr>Office Theme</vt:lpstr>
      <vt:lpstr>Effective Stroke Technique</vt:lpstr>
      <vt:lpstr>Streamlining</vt:lpstr>
      <vt:lpstr>Streamlining(Points to Get Over to the Group)</vt:lpstr>
      <vt:lpstr>Streamlining Points  (To Get Over To the Group)</vt:lpstr>
      <vt:lpstr>What is Streamline ?</vt:lpstr>
      <vt:lpstr>Perfect Streamline</vt:lpstr>
      <vt:lpstr>Transition To Stroke</vt:lpstr>
      <vt:lpstr>Transition To Stroke Push Off Technique</vt:lpstr>
      <vt:lpstr>Breakout – Transition from UW to Surface</vt:lpstr>
      <vt:lpstr>Breaststroke UW Breakout</vt:lpstr>
      <vt:lpstr>Perfect UW Breaststroke Breakout (Points)</vt:lpstr>
      <vt:lpstr>Essentials In Technique</vt:lpstr>
      <vt:lpstr>Key Technical Points 4 Strokes</vt:lpstr>
      <vt:lpstr>Breaststroke</vt:lpstr>
      <vt:lpstr>Key Technical Requirements</vt:lpstr>
      <vt:lpstr>Key teaching/coaching points – Body Position</vt:lpstr>
      <vt:lpstr>PowerPoint Presentation</vt:lpstr>
      <vt:lpstr>Key teaching/coaching points - Arms</vt:lpstr>
      <vt:lpstr>PowerPoint Presentation</vt:lpstr>
      <vt:lpstr>Key teaching/coaching points - Legs</vt:lpstr>
      <vt:lpstr>PowerPoint Presentation</vt:lpstr>
      <vt:lpstr>Key teaching/coaching points – Timing/Streamline</vt:lpstr>
      <vt:lpstr>PowerPoint Presentation</vt:lpstr>
      <vt:lpstr>Common Faults - Arms</vt:lpstr>
      <vt:lpstr>PowerPoint Presentation</vt:lpstr>
      <vt:lpstr>Common Faults - Legs</vt:lpstr>
      <vt:lpstr>PowerPoint Presentation</vt:lpstr>
      <vt:lpstr>PowerPoint Presentation</vt:lpstr>
      <vt:lpstr>PowerPoint Presentation</vt:lpstr>
      <vt:lpstr>Breaststroke - Key Technique Points</vt:lpstr>
      <vt:lpstr>Butterfly</vt:lpstr>
      <vt:lpstr>Key Technical Requirements</vt:lpstr>
      <vt:lpstr>Key teaching/coaching Points</vt:lpstr>
      <vt:lpstr>PowerPoint Presentation</vt:lpstr>
      <vt:lpstr>Key teaching/coaching points - Arms</vt:lpstr>
      <vt:lpstr>Key teaching/coaching points - Legs</vt:lpstr>
      <vt:lpstr>PowerPoint Presentation</vt:lpstr>
      <vt:lpstr>PowerPoint Presentation</vt:lpstr>
      <vt:lpstr>PowerPoint Presentation</vt:lpstr>
      <vt:lpstr>PowerPoint Presentation</vt:lpstr>
      <vt:lpstr>Butterfly - Key Technique Points</vt:lpstr>
      <vt:lpstr>Frontcrawl</vt:lpstr>
      <vt:lpstr>Key Technical Requirements</vt:lpstr>
      <vt:lpstr>PowerPoint Presentation</vt:lpstr>
      <vt:lpstr>PowerPoint Presentation</vt:lpstr>
      <vt:lpstr>PowerPoint Presentation</vt:lpstr>
      <vt:lpstr>PowerPoint Presentation</vt:lpstr>
      <vt:lpstr>PowerPoint Presentation</vt:lpstr>
      <vt:lpstr>Front crawl Key Technique Points</vt:lpstr>
      <vt:lpstr>Backstroke</vt:lpstr>
      <vt:lpstr>Key Technical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Backstroke Key Technique Points</vt:lpstr>
    </vt:vector>
  </TitlesOfParts>
  <Company>Amatuer Swimming Association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 Coach Workshop</dc:title>
  <dc:creator>Fred Furniss</dc:creator>
  <cp:lastModifiedBy>Lindsay Dunn</cp:lastModifiedBy>
  <cp:revision>35</cp:revision>
  <dcterms:created xsi:type="dcterms:W3CDTF">2017-02-02T13:43:44Z</dcterms:created>
  <dcterms:modified xsi:type="dcterms:W3CDTF">2017-03-31T10:51:27Z</dcterms:modified>
</cp:coreProperties>
</file>